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Lst>
  <p:sldSz cx="9144000" cy="5143500" type="screen16x9"/>
  <p:notesSz cx="6858000" cy="9144000"/>
  <p:embeddedFontLst>
    <p:embeddedFont>
      <p:font typeface="Old Standard TT" panose="020B0604020202020204" charset="0"/>
      <p:regular r:id="rId31"/>
      <p:bold r:id="rId32"/>
      <p:italic r:id="rId33"/>
    </p:embeddedFont>
    <p:embeddedFont>
      <p:font typeface="Roboto" panose="02000000000000000000" pitchFamily="2" charset="0"/>
      <p:regular r:id="rId34"/>
      <p:bold r:id="rId35"/>
      <p:italic r:id="rId36"/>
      <p:boldItalic r:id="rId3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C1B9235-8309-4A7B-B6B3-B626C3FF832D}">
  <a:tblStyle styleId="{1C1B9235-8309-4A7B-B6B3-B626C3FF832D}"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F72E1C4C-7F5D-4651-98FB-F1E33C5746EB}" styleName="Table_1">
    <a:wholeTbl>
      <a:tcTxStyle>
        <a:font>
          <a:latin typeface="Arial"/>
          <a:ea typeface="Arial"/>
          <a:cs typeface="Arial"/>
        </a:font>
        <a:srgbClr val="000000"/>
      </a:tcTxStyle>
      <a:tcStyle>
        <a:tcBdr>
          <a:left>
            <a:ln cap="flat" cmpd="sng">
              <a:solidFill>
                <a:srgbClr val="000000"/>
              </a:solidFill>
              <a:prstDash val="solid"/>
              <a:round/>
              <a:headEnd type="none" w="sm" len="sm"/>
              <a:tailEnd type="none" w="sm" len="sm"/>
            </a:ln>
          </a:left>
          <a:right>
            <a:ln cap="flat" cmpd="sng">
              <a:solidFill>
                <a:srgbClr val="000000"/>
              </a:solidFill>
              <a:prstDash val="solid"/>
              <a:round/>
              <a:headEnd type="none" w="sm" len="sm"/>
              <a:tailEnd type="none" w="sm" len="sm"/>
            </a:ln>
          </a:right>
          <a:top>
            <a:ln cap="flat" cmpd="sng">
              <a:solidFill>
                <a:srgbClr val="000000"/>
              </a:solidFill>
              <a:prstDash val="solid"/>
              <a:round/>
              <a:headEnd type="none" w="sm" len="sm"/>
              <a:tailEnd type="none" w="sm" len="sm"/>
            </a:ln>
          </a:top>
          <a:bottom>
            <a:ln cap="flat" cmpd="sng">
              <a:solidFill>
                <a:srgbClr val="000000"/>
              </a:solidFill>
              <a:prstDash val="solid"/>
              <a:round/>
              <a:headEnd type="none" w="sm" len="sm"/>
              <a:tailEnd type="none" w="sm" len="sm"/>
            </a:ln>
          </a:bottom>
          <a:insideH>
            <a:ln cap="flat" cmpd="sng">
              <a:solidFill>
                <a:srgbClr val="000000"/>
              </a:solidFill>
              <a:prstDash val="solid"/>
              <a:round/>
              <a:headEnd type="none" w="sm" len="sm"/>
              <a:tailEnd type="none" w="sm" len="sm"/>
            </a:ln>
          </a:insideH>
          <a:insideV>
            <a:ln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57" d="100"/>
          <a:sy n="157" d="100"/>
        </p:scale>
        <p:origin x="294" y="13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font" Target="fonts/font4.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font" Target="fonts/font5.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3.fntdata"/><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29ff4b50f6d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29ff4b50f6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29f9fa509ed_3_4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29f9fa509ed_3_4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29f9fa509ed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29f9fa509e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29f9fa509ed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29f9fa509ed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29f9fa509ed_0_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29f9fa509ed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29f9fa509ed_0_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29f9fa509ed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2a08f40756d_1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g2a08f40756d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2a08f40756d_0_1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2a08f40756d_0_1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29c851c64fe_0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29c851c64fe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29f9fa509ed_1_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29f9fa509ed_1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29f9fa509ed_3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 name="Google Shape;66;g29f9fa509ed_3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29f9fa509ed_1_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29f9fa509ed_1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29f9fa509ed_1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29f9fa509ed_1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29f9fa509ed_1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29f9fa509ed_1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29f9fa509ed_1_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29f9fa509ed_1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29f9fa509ed_1_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29f9fa509ed_1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29f9fa509ed_1_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29f9fa509ed_1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2a0e2a96199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2a0e2a96199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2a0e2a96199_0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2a0e2a96199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g2a08f40756d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 name="Google Shape;264;g2a08f40756d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29f9fa509ed_3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29f9fa509ed_3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2a003ddd6c4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2a003ddd6c4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29f9fa509ed_3_1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29f9fa509ed_3_1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29f9fa509ed_3_2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29f9fa509ed_3_2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29f9fa509ed_3_2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29f9fa509ed_3_2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29f9fa509ed_3_3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29f9fa509ed_3_3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29f9fa509ed_3_3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29f9fa509ed_3_3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sp>
        <p:nvSpPr>
          <p:cNvPr id="10" name="Google Shape;10;p2"/>
          <p:cNvSpPr/>
          <p:nvPr/>
        </p:nvSpPr>
        <p:spPr>
          <a:xfrm>
            <a:off x="0" y="100"/>
            <a:ext cx="9144000" cy="1711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 name="Google Shape;11;p2"/>
          <p:cNvCxnSpPr/>
          <p:nvPr/>
        </p:nvCxnSpPr>
        <p:spPr>
          <a:xfrm>
            <a:off x="641934" y="3597500"/>
            <a:ext cx="390300" cy="0"/>
          </a:xfrm>
          <a:prstGeom prst="straightConnector1">
            <a:avLst/>
          </a:prstGeom>
          <a:noFill/>
          <a:ln w="28575" cap="flat" cmpd="sng">
            <a:solidFill>
              <a:schemeClr val="accent1"/>
            </a:solidFill>
            <a:prstDash val="solid"/>
            <a:round/>
            <a:headEnd type="none" w="sm" len="sm"/>
            <a:tailEnd type="none" w="sm" len="sm"/>
          </a:ln>
        </p:spPr>
      </p:cxnSp>
      <p:sp>
        <p:nvSpPr>
          <p:cNvPr id="12" name="Google Shape;12;p2"/>
          <p:cNvSpPr txBox="1">
            <a:spLocks noGrp="1"/>
          </p:cNvSpPr>
          <p:nvPr>
            <p:ph type="ctrTitle"/>
          </p:nvPr>
        </p:nvSpPr>
        <p:spPr>
          <a:xfrm>
            <a:off x="512700" y="1893300"/>
            <a:ext cx="8118600" cy="1522800"/>
          </a:xfrm>
          <a:prstGeom prst="rect">
            <a:avLst/>
          </a:prstGeom>
        </p:spPr>
        <p:txBody>
          <a:bodyPr spcFirstLastPara="1" wrap="square" lIns="91425" tIns="91425" rIns="91425" bIns="91425" anchor="b" anchorCtr="0">
            <a:normAutofit/>
          </a:bodyPr>
          <a:lstStyle>
            <a:lvl1pPr lvl="0" rtl="0">
              <a:spcBef>
                <a:spcPts val="0"/>
              </a:spcBef>
              <a:spcAft>
                <a:spcPts val="0"/>
              </a:spcAft>
              <a:buClr>
                <a:schemeClr val="accent1"/>
              </a:buClr>
              <a:buSzPts val="4200"/>
              <a:buNone/>
              <a:defRPr sz="4200">
                <a:solidFill>
                  <a:schemeClr val="accent1"/>
                </a:solidFill>
              </a:defRPr>
            </a:lvl1pPr>
            <a:lvl2pPr lvl="1" rtl="0">
              <a:spcBef>
                <a:spcPts val="0"/>
              </a:spcBef>
              <a:spcAft>
                <a:spcPts val="0"/>
              </a:spcAft>
              <a:buClr>
                <a:schemeClr val="accent1"/>
              </a:buClr>
              <a:buSzPts val="4200"/>
              <a:buNone/>
              <a:defRPr sz="4200">
                <a:solidFill>
                  <a:schemeClr val="accent1"/>
                </a:solidFill>
              </a:defRPr>
            </a:lvl2pPr>
            <a:lvl3pPr lvl="2" rtl="0">
              <a:spcBef>
                <a:spcPts val="0"/>
              </a:spcBef>
              <a:spcAft>
                <a:spcPts val="0"/>
              </a:spcAft>
              <a:buClr>
                <a:schemeClr val="accent1"/>
              </a:buClr>
              <a:buSzPts val="4200"/>
              <a:buNone/>
              <a:defRPr sz="4200">
                <a:solidFill>
                  <a:schemeClr val="accent1"/>
                </a:solidFill>
              </a:defRPr>
            </a:lvl3pPr>
            <a:lvl4pPr lvl="3" rtl="0">
              <a:spcBef>
                <a:spcPts val="0"/>
              </a:spcBef>
              <a:spcAft>
                <a:spcPts val="0"/>
              </a:spcAft>
              <a:buClr>
                <a:schemeClr val="accent1"/>
              </a:buClr>
              <a:buSzPts val="4200"/>
              <a:buNone/>
              <a:defRPr sz="4200">
                <a:solidFill>
                  <a:schemeClr val="accent1"/>
                </a:solidFill>
              </a:defRPr>
            </a:lvl4pPr>
            <a:lvl5pPr lvl="4" rtl="0">
              <a:spcBef>
                <a:spcPts val="0"/>
              </a:spcBef>
              <a:spcAft>
                <a:spcPts val="0"/>
              </a:spcAft>
              <a:buClr>
                <a:schemeClr val="accent1"/>
              </a:buClr>
              <a:buSzPts val="4200"/>
              <a:buNone/>
              <a:defRPr sz="4200">
                <a:solidFill>
                  <a:schemeClr val="accent1"/>
                </a:solidFill>
              </a:defRPr>
            </a:lvl5pPr>
            <a:lvl6pPr lvl="5" rtl="0">
              <a:spcBef>
                <a:spcPts val="0"/>
              </a:spcBef>
              <a:spcAft>
                <a:spcPts val="0"/>
              </a:spcAft>
              <a:buClr>
                <a:schemeClr val="accent1"/>
              </a:buClr>
              <a:buSzPts val="4200"/>
              <a:buNone/>
              <a:defRPr sz="4200">
                <a:solidFill>
                  <a:schemeClr val="accent1"/>
                </a:solidFill>
              </a:defRPr>
            </a:lvl6pPr>
            <a:lvl7pPr lvl="6" rtl="0">
              <a:spcBef>
                <a:spcPts val="0"/>
              </a:spcBef>
              <a:spcAft>
                <a:spcPts val="0"/>
              </a:spcAft>
              <a:buClr>
                <a:schemeClr val="accent1"/>
              </a:buClr>
              <a:buSzPts val="4200"/>
              <a:buNone/>
              <a:defRPr sz="4200">
                <a:solidFill>
                  <a:schemeClr val="accent1"/>
                </a:solidFill>
              </a:defRPr>
            </a:lvl7pPr>
            <a:lvl8pPr lvl="7" rtl="0">
              <a:spcBef>
                <a:spcPts val="0"/>
              </a:spcBef>
              <a:spcAft>
                <a:spcPts val="0"/>
              </a:spcAft>
              <a:buClr>
                <a:schemeClr val="accent1"/>
              </a:buClr>
              <a:buSzPts val="4200"/>
              <a:buNone/>
              <a:defRPr sz="4200">
                <a:solidFill>
                  <a:schemeClr val="accent1"/>
                </a:solidFill>
              </a:defRPr>
            </a:lvl8pPr>
            <a:lvl9pPr lvl="8" rtl="0">
              <a:spcBef>
                <a:spcPts val="0"/>
              </a:spcBef>
              <a:spcAft>
                <a:spcPts val="0"/>
              </a:spcAft>
              <a:buClr>
                <a:schemeClr val="accent1"/>
              </a:buClr>
              <a:buSzPts val="4200"/>
              <a:buNone/>
              <a:defRPr sz="4200">
                <a:solidFill>
                  <a:schemeClr val="accent1"/>
                </a:solidFill>
              </a:defRPr>
            </a:lvl9pPr>
          </a:lstStyle>
          <a:p>
            <a:endParaRPr/>
          </a:p>
        </p:txBody>
      </p:sp>
      <p:sp>
        <p:nvSpPr>
          <p:cNvPr id="13" name="Google Shape;13;p2"/>
          <p:cNvSpPr txBox="1">
            <a:spLocks noGrp="1"/>
          </p:cNvSpPr>
          <p:nvPr>
            <p:ph type="subTitle" idx="1"/>
          </p:nvPr>
        </p:nvSpPr>
        <p:spPr>
          <a:xfrm>
            <a:off x="512700" y="3840639"/>
            <a:ext cx="8118600" cy="7875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Clr>
                <a:schemeClr val="accent2"/>
              </a:buClr>
              <a:buSzPts val="2400"/>
              <a:buNone/>
              <a:defRPr sz="2400">
                <a:solidFill>
                  <a:schemeClr val="accent2"/>
                </a:solidFill>
              </a:defRPr>
            </a:lvl1pPr>
            <a:lvl2pPr lvl="1" rtl="0">
              <a:lnSpc>
                <a:spcPct val="100000"/>
              </a:lnSpc>
              <a:spcBef>
                <a:spcPts val="0"/>
              </a:spcBef>
              <a:spcAft>
                <a:spcPts val="0"/>
              </a:spcAft>
              <a:buClr>
                <a:schemeClr val="accent2"/>
              </a:buClr>
              <a:buSzPts val="2400"/>
              <a:buNone/>
              <a:defRPr sz="2400">
                <a:solidFill>
                  <a:schemeClr val="accent2"/>
                </a:solidFill>
              </a:defRPr>
            </a:lvl2pPr>
            <a:lvl3pPr lvl="2" rtl="0">
              <a:lnSpc>
                <a:spcPct val="100000"/>
              </a:lnSpc>
              <a:spcBef>
                <a:spcPts val="0"/>
              </a:spcBef>
              <a:spcAft>
                <a:spcPts val="0"/>
              </a:spcAft>
              <a:buClr>
                <a:schemeClr val="accent2"/>
              </a:buClr>
              <a:buSzPts val="2400"/>
              <a:buNone/>
              <a:defRPr sz="2400">
                <a:solidFill>
                  <a:schemeClr val="accent2"/>
                </a:solidFill>
              </a:defRPr>
            </a:lvl3pPr>
            <a:lvl4pPr lvl="3" rtl="0">
              <a:lnSpc>
                <a:spcPct val="100000"/>
              </a:lnSpc>
              <a:spcBef>
                <a:spcPts val="0"/>
              </a:spcBef>
              <a:spcAft>
                <a:spcPts val="0"/>
              </a:spcAft>
              <a:buClr>
                <a:schemeClr val="accent2"/>
              </a:buClr>
              <a:buSzPts val="2400"/>
              <a:buNone/>
              <a:defRPr sz="2400">
                <a:solidFill>
                  <a:schemeClr val="accent2"/>
                </a:solidFill>
              </a:defRPr>
            </a:lvl4pPr>
            <a:lvl5pPr lvl="4" rtl="0">
              <a:lnSpc>
                <a:spcPct val="100000"/>
              </a:lnSpc>
              <a:spcBef>
                <a:spcPts val="0"/>
              </a:spcBef>
              <a:spcAft>
                <a:spcPts val="0"/>
              </a:spcAft>
              <a:buClr>
                <a:schemeClr val="accent2"/>
              </a:buClr>
              <a:buSzPts val="2400"/>
              <a:buNone/>
              <a:defRPr sz="2400">
                <a:solidFill>
                  <a:schemeClr val="accent2"/>
                </a:solidFill>
              </a:defRPr>
            </a:lvl5pPr>
            <a:lvl6pPr lvl="5" rtl="0">
              <a:lnSpc>
                <a:spcPct val="100000"/>
              </a:lnSpc>
              <a:spcBef>
                <a:spcPts val="0"/>
              </a:spcBef>
              <a:spcAft>
                <a:spcPts val="0"/>
              </a:spcAft>
              <a:buClr>
                <a:schemeClr val="accent2"/>
              </a:buClr>
              <a:buSzPts val="2400"/>
              <a:buNone/>
              <a:defRPr sz="2400">
                <a:solidFill>
                  <a:schemeClr val="accent2"/>
                </a:solidFill>
              </a:defRPr>
            </a:lvl6pPr>
            <a:lvl7pPr lvl="6" rtl="0">
              <a:lnSpc>
                <a:spcPct val="100000"/>
              </a:lnSpc>
              <a:spcBef>
                <a:spcPts val="0"/>
              </a:spcBef>
              <a:spcAft>
                <a:spcPts val="0"/>
              </a:spcAft>
              <a:buClr>
                <a:schemeClr val="accent2"/>
              </a:buClr>
              <a:buSzPts val="2400"/>
              <a:buNone/>
              <a:defRPr sz="2400">
                <a:solidFill>
                  <a:schemeClr val="accent2"/>
                </a:solidFill>
              </a:defRPr>
            </a:lvl7pPr>
            <a:lvl8pPr lvl="7" rtl="0">
              <a:lnSpc>
                <a:spcPct val="100000"/>
              </a:lnSpc>
              <a:spcBef>
                <a:spcPts val="0"/>
              </a:spcBef>
              <a:spcAft>
                <a:spcPts val="0"/>
              </a:spcAft>
              <a:buClr>
                <a:schemeClr val="accent2"/>
              </a:buClr>
              <a:buSzPts val="2400"/>
              <a:buNone/>
              <a:defRPr sz="2400">
                <a:solidFill>
                  <a:schemeClr val="accent2"/>
                </a:solidFill>
              </a:defRPr>
            </a:lvl8pPr>
            <a:lvl9pPr lvl="8" rtl="0">
              <a:lnSpc>
                <a:spcPct val="100000"/>
              </a:lnSpc>
              <a:spcBef>
                <a:spcPts val="0"/>
              </a:spcBef>
              <a:spcAft>
                <a:spcPts val="0"/>
              </a:spcAft>
              <a:buClr>
                <a:schemeClr val="accent2"/>
              </a:buClr>
              <a:buSzPts val="2400"/>
              <a:buNone/>
              <a:defRPr sz="2400">
                <a:solidFill>
                  <a:schemeClr val="accent2"/>
                </a:solidFill>
              </a:defRPr>
            </a:lvl9pPr>
          </a:lstStyle>
          <a:p>
            <a:endParaRPr/>
          </a:p>
        </p:txBody>
      </p:sp>
      <p:sp>
        <p:nvSpPr>
          <p:cNvPr id="14" name="Google Shape;14;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solidFill>
                  <a:schemeClr val="accent1"/>
                </a:solidFill>
              </a:defRPr>
            </a:lvl1pPr>
            <a:lvl2pPr lvl="1" rtl="0">
              <a:buNone/>
              <a:defRPr>
                <a:solidFill>
                  <a:schemeClr val="accent1"/>
                </a:solidFill>
              </a:defRPr>
            </a:lvl2pPr>
            <a:lvl3pPr lvl="2" rtl="0">
              <a:buNone/>
              <a:defRPr>
                <a:solidFill>
                  <a:schemeClr val="accent1"/>
                </a:solidFill>
              </a:defRPr>
            </a:lvl3pPr>
            <a:lvl4pPr lvl="3" rtl="0">
              <a:buNone/>
              <a:defRPr>
                <a:solidFill>
                  <a:schemeClr val="accent1"/>
                </a:solidFill>
              </a:defRPr>
            </a:lvl4pPr>
            <a:lvl5pPr lvl="4" rtl="0">
              <a:buNone/>
              <a:defRPr>
                <a:solidFill>
                  <a:schemeClr val="accent1"/>
                </a:solidFill>
              </a:defRPr>
            </a:lvl5pPr>
            <a:lvl6pPr lvl="5" rtl="0">
              <a:buNone/>
              <a:defRPr>
                <a:solidFill>
                  <a:schemeClr val="accent1"/>
                </a:solidFill>
              </a:defRPr>
            </a:lvl6pPr>
            <a:lvl7pPr lvl="6" rtl="0">
              <a:buNone/>
              <a:defRPr>
                <a:solidFill>
                  <a:schemeClr val="accent1"/>
                </a:solidFill>
              </a:defRPr>
            </a:lvl7pPr>
            <a:lvl8pPr lvl="7" rtl="0">
              <a:buNone/>
              <a:defRPr>
                <a:solidFill>
                  <a:schemeClr val="accent1"/>
                </a:solidFill>
              </a:defRPr>
            </a:lvl8pPr>
            <a:lvl9pPr lvl="8" rtl="0">
              <a:buNone/>
              <a:defRPr>
                <a:solidFill>
                  <a:schemeClr val="accen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9"/>
        <p:cNvGrpSpPr/>
        <p:nvPr/>
      </p:nvGrpSpPr>
      <p:grpSpPr>
        <a:xfrm>
          <a:off x="0" y="0"/>
          <a:ext cx="0" cy="0"/>
          <a:chOff x="0" y="0"/>
          <a:chExt cx="0" cy="0"/>
        </a:xfrm>
      </p:grpSpPr>
      <p:sp>
        <p:nvSpPr>
          <p:cNvPr id="50" name="Google Shape;50;p11"/>
          <p:cNvSpPr txBox="1">
            <a:spLocks noGrp="1"/>
          </p:cNvSpPr>
          <p:nvPr>
            <p:ph type="title" hasCustomPrompt="1"/>
          </p:nvPr>
        </p:nvSpPr>
        <p:spPr>
          <a:xfrm>
            <a:off x="311700" y="1039650"/>
            <a:ext cx="8520600" cy="21063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14000"/>
              <a:buNone/>
              <a:defRPr sz="14000" b="1"/>
            </a:lvl1pPr>
            <a:lvl2pPr lvl="1" algn="ctr" rtl="0">
              <a:spcBef>
                <a:spcPts val="0"/>
              </a:spcBef>
              <a:spcAft>
                <a:spcPts val="0"/>
              </a:spcAft>
              <a:buSzPts val="14000"/>
              <a:buNone/>
              <a:defRPr sz="14000" b="1"/>
            </a:lvl2pPr>
            <a:lvl3pPr lvl="2" algn="ctr" rtl="0">
              <a:spcBef>
                <a:spcPts val="0"/>
              </a:spcBef>
              <a:spcAft>
                <a:spcPts val="0"/>
              </a:spcAft>
              <a:buSzPts val="14000"/>
              <a:buNone/>
              <a:defRPr sz="14000" b="1"/>
            </a:lvl3pPr>
            <a:lvl4pPr lvl="3" algn="ctr" rtl="0">
              <a:spcBef>
                <a:spcPts val="0"/>
              </a:spcBef>
              <a:spcAft>
                <a:spcPts val="0"/>
              </a:spcAft>
              <a:buSzPts val="14000"/>
              <a:buNone/>
              <a:defRPr sz="14000" b="1"/>
            </a:lvl4pPr>
            <a:lvl5pPr lvl="4" algn="ctr" rtl="0">
              <a:spcBef>
                <a:spcPts val="0"/>
              </a:spcBef>
              <a:spcAft>
                <a:spcPts val="0"/>
              </a:spcAft>
              <a:buSzPts val="14000"/>
              <a:buNone/>
              <a:defRPr sz="14000" b="1"/>
            </a:lvl5pPr>
            <a:lvl6pPr lvl="5" algn="ctr" rtl="0">
              <a:spcBef>
                <a:spcPts val="0"/>
              </a:spcBef>
              <a:spcAft>
                <a:spcPts val="0"/>
              </a:spcAft>
              <a:buSzPts val="14000"/>
              <a:buNone/>
              <a:defRPr sz="14000" b="1"/>
            </a:lvl6pPr>
            <a:lvl7pPr lvl="6" algn="ctr" rtl="0">
              <a:spcBef>
                <a:spcPts val="0"/>
              </a:spcBef>
              <a:spcAft>
                <a:spcPts val="0"/>
              </a:spcAft>
              <a:buSzPts val="14000"/>
              <a:buNone/>
              <a:defRPr sz="14000" b="1"/>
            </a:lvl7pPr>
            <a:lvl8pPr lvl="7" algn="ctr" rtl="0">
              <a:spcBef>
                <a:spcPts val="0"/>
              </a:spcBef>
              <a:spcAft>
                <a:spcPts val="0"/>
              </a:spcAft>
              <a:buSzPts val="14000"/>
              <a:buNone/>
              <a:defRPr sz="14000" b="1"/>
            </a:lvl8pPr>
            <a:lvl9pPr lvl="8" algn="ctr" rtl="0">
              <a:spcBef>
                <a:spcPts val="0"/>
              </a:spcBef>
              <a:spcAft>
                <a:spcPts val="0"/>
              </a:spcAft>
              <a:buSzPts val="14000"/>
              <a:buNone/>
              <a:defRPr sz="14000" b="1"/>
            </a:lvl9pPr>
          </a:lstStyle>
          <a:p>
            <a:r>
              <a:t>xx%</a:t>
            </a:r>
          </a:p>
        </p:txBody>
      </p:sp>
      <p:sp>
        <p:nvSpPr>
          <p:cNvPr id="51" name="Google Shape;51;p11"/>
          <p:cNvSpPr txBox="1">
            <a:spLocks noGrp="1"/>
          </p:cNvSpPr>
          <p:nvPr>
            <p:ph type="body" idx="1"/>
          </p:nvPr>
        </p:nvSpPr>
        <p:spPr>
          <a:xfrm>
            <a:off x="311700" y="3228425"/>
            <a:ext cx="8520600" cy="1300800"/>
          </a:xfrm>
          <a:prstGeom prst="rect">
            <a:avLst/>
          </a:prstGeom>
        </p:spPr>
        <p:txBody>
          <a:bodyPr spcFirstLastPara="1" wrap="square" lIns="91425" tIns="91425" rIns="91425" bIns="91425" anchor="t" anchorCtr="0">
            <a:normAutofit/>
          </a:bodyPr>
          <a:lstStyle>
            <a:lvl1pPr marL="457200" lvl="0" indent="-342900" algn="ctr" rtl="0">
              <a:spcBef>
                <a:spcPts val="0"/>
              </a:spcBef>
              <a:spcAft>
                <a:spcPts val="0"/>
              </a:spcAft>
              <a:buSzPts val="1800"/>
              <a:buChar char="●"/>
              <a:defRPr/>
            </a:lvl1pPr>
            <a:lvl2pPr marL="914400" lvl="1" indent="-317500" algn="ctr" rtl="0">
              <a:spcBef>
                <a:spcPts val="0"/>
              </a:spcBef>
              <a:spcAft>
                <a:spcPts val="0"/>
              </a:spcAft>
              <a:buSzPts val="1400"/>
              <a:buChar char="○"/>
              <a:defRPr/>
            </a:lvl2pPr>
            <a:lvl3pPr marL="1371600" lvl="2" indent="-317500" algn="ctr" rtl="0">
              <a:spcBef>
                <a:spcPts val="0"/>
              </a:spcBef>
              <a:spcAft>
                <a:spcPts val="0"/>
              </a:spcAft>
              <a:buSzPts val="1400"/>
              <a:buChar char="■"/>
              <a:defRPr/>
            </a:lvl3pPr>
            <a:lvl4pPr marL="1828800" lvl="3" indent="-317500" algn="ctr" rtl="0">
              <a:spcBef>
                <a:spcPts val="0"/>
              </a:spcBef>
              <a:spcAft>
                <a:spcPts val="0"/>
              </a:spcAft>
              <a:buSzPts val="1400"/>
              <a:buChar char="●"/>
              <a:defRPr/>
            </a:lvl4pPr>
            <a:lvl5pPr marL="2286000" lvl="4" indent="-317500" algn="ctr" rtl="0">
              <a:spcBef>
                <a:spcPts val="0"/>
              </a:spcBef>
              <a:spcAft>
                <a:spcPts val="0"/>
              </a:spcAft>
              <a:buSzPts val="1400"/>
              <a:buChar char="○"/>
              <a:defRPr/>
            </a:lvl5pPr>
            <a:lvl6pPr marL="2743200" lvl="5" indent="-317500" algn="ctr" rtl="0">
              <a:spcBef>
                <a:spcPts val="0"/>
              </a:spcBef>
              <a:spcAft>
                <a:spcPts val="0"/>
              </a:spcAft>
              <a:buSzPts val="1400"/>
              <a:buChar char="■"/>
              <a:defRPr/>
            </a:lvl6pPr>
            <a:lvl7pPr marL="3200400" lvl="6" indent="-317500" algn="ctr" rtl="0">
              <a:spcBef>
                <a:spcPts val="0"/>
              </a:spcBef>
              <a:spcAft>
                <a:spcPts val="0"/>
              </a:spcAft>
              <a:buSzPts val="1400"/>
              <a:buChar char="●"/>
              <a:defRPr/>
            </a:lvl7pPr>
            <a:lvl8pPr marL="3657600" lvl="7" indent="-317500" algn="ctr" rtl="0">
              <a:spcBef>
                <a:spcPts val="0"/>
              </a:spcBef>
              <a:spcAft>
                <a:spcPts val="0"/>
              </a:spcAft>
              <a:buSzPts val="1400"/>
              <a:buChar char="○"/>
              <a:defRPr/>
            </a:lvl8pPr>
            <a:lvl9pPr marL="4114800" lvl="8" indent="-317500" algn="ctr" rtl="0">
              <a:spcBef>
                <a:spcPts val="0"/>
              </a:spcBef>
              <a:spcAft>
                <a:spcPts val="0"/>
              </a:spcAft>
              <a:buSzPts val="1400"/>
              <a:buChar char="■"/>
              <a:defRPr/>
            </a:lvl9pPr>
          </a:lstStyle>
          <a:p>
            <a:endParaRPr/>
          </a:p>
        </p:txBody>
      </p:sp>
      <p:sp>
        <p:nvSpPr>
          <p:cNvPr id="52" name="Google Shape;52;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5"/>
        <p:cNvGrpSpPr/>
        <p:nvPr/>
      </p:nvGrpSpPr>
      <p:grpSpPr>
        <a:xfrm>
          <a:off x="0" y="0"/>
          <a:ext cx="0" cy="0"/>
          <a:chOff x="0" y="0"/>
          <a:chExt cx="0" cy="0"/>
        </a:xfrm>
      </p:grpSpPr>
      <p:cxnSp>
        <p:nvCxnSpPr>
          <p:cNvPr id="16" name="Google Shape;16;p3"/>
          <p:cNvCxnSpPr/>
          <p:nvPr/>
        </p:nvCxnSpPr>
        <p:spPr>
          <a:xfrm>
            <a:off x="641934" y="3597500"/>
            <a:ext cx="390300" cy="0"/>
          </a:xfrm>
          <a:prstGeom prst="straightConnector1">
            <a:avLst/>
          </a:prstGeom>
          <a:noFill/>
          <a:ln w="28575" cap="flat" cmpd="sng">
            <a:solidFill>
              <a:schemeClr val="lt2"/>
            </a:solidFill>
            <a:prstDash val="solid"/>
            <a:round/>
            <a:headEnd type="none" w="sm" len="sm"/>
            <a:tailEnd type="none" w="sm" len="sm"/>
          </a:ln>
        </p:spPr>
      </p:cxnSp>
      <p:sp>
        <p:nvSpPr>
          <p:cNvPr id="17" name="Google Shape;17;p3"/>
          <p:cNvSpPr txBox="1">
            <a:spLocks noGrp="1"/>
          </p:cNvSpPr>
          <p:nvPr>
            <p:ph type="title"/>
          </p:nvPr>
        </p:nvSpPr>
        <p:spPr>
          <a:xfrm>
            <a:off x="512700" y="1893300"/>
            <a:ext cx="8118600" cy="1522800"/>
          </a:xfrm>
          <a:prstGeom prst="rect">
            <a:avLst/>
          </a:prstGeom>
        </p:spPr>
        <p:txBody>
          <a:bodyPr spcFirstLastPara="1" wrap="square" lIns="91425" tIns="91425" rIns="91425" bIns="91425" anchor="b" anchorCtr="0">
            <a:normAutofit/>
          </a:bodyPr>
          <a:lstStyle>
            <a:lvl1pPr lvl="0" rtl="0">
              <a:spcBef>
                <a:spcPts val="0"/>
              </a:spcBef>
              <a:spcAft>
                <a:spcPts val="0"/>
              </a:spcAft>
              <a:buClr>
                <a:schemeClr val="accent1"/>
              </a:buClr>
              <a:buSzPts val="6000"/>
              <a:buNone/>
              <a:defRPr sz="6000">
                <a:solidFill>
                  <a:schemeClr val="accent1"/>
                </a:solidFill>
              </a:defRPr>
            </a:lvl1pPr>
            <a:lvl2pPr lvl="1" rtl="0">
              <a:spcBef>
                <a:spcPts val="0"/>
              </a:spcBef>
              <a:spcAft>
                <a:spcPts val="0"/>
              </a:spcAft>
              <a:buClr>
                <a:schemeClr val="accent1"/>
              </a:buClr>
              <a:buSzPts val="6000"/>
              <a:buNone/>
              <a:defRPr sz="6000">
                <a:solidFill>
                  <a:schemeClr val="accent1"/>
                </a:solidFill>
              </a:defRPr>
            </a:lvl2pPr>
            <a:lvl3pPr lvl="2" rtl="0">
              <a:spcBef>
                <a:spcPts val="0"/>
              </a:spcBef>
              <a:spcAft>
                <a:spcPts val="0"/>
              </a:spcAft>
              <a:buClr>
                <a:schemeClr val="accent1"/>
              </a:buClr>
              <a:buSzPts val="6000"/>
              <a:buNone/>
              <a:defRPr sz="6000">
                <a:solidFill>
                  <a:schemeClr val="accent1"/>
                </a:solidFill>
              </a:defRPr>
            </a:lvl3pPr>
            <a:lvl4pPr lvl="3" rtl="0">
              <a:spcBef>
                <a:spcPts val="0"/>
              </a:spcBef>
              <a:spcAft>
                <a:spcPts val="0"/>
              </a:spcAft>
              <a:buClr>
                <a:schemeClr val="accent1"/>
              </a:buClr>
              <a:buSzPts val="6000"/>
              <a:buNone/>
              <a:defRPr sz="6000">
                <a:solidFill>
                  <a:schemeClr val="accent1"/>
                </a:solidFill>
              </a:defRPr>
            </a:lvl4pPr>
            <a:lvl5pPr lvl="4" rtl="0">
              <a:spcBef>
                <a:spcPts val="0"/>
              </a:spcBef>
              <a:spcAft>
                <a:spcPts val="0"/>
              </a:spcAft>
              <a:buClr>
                <a:schemeClr val="accent1"/>
              </a:buClr>
              <a:buSzPts val="6000"/>
              <a:buNone/>
              <a:defRPr sz="6000">
                <a:solidFill>
                  <a:schemeClr val="accent1"/>
                </a:solidFill>
              </a:defRPr>
            </a:lvl5pPr>
            <a:lvl6pPr lvl="5" rtl="0">
              <a:spcBef>
                <a:spcPts val="0"/>
              </a:spcBef>
              <a:spcAft>
                <a:spcPts val="0"/>
              </a:spcAft>
              <a:buClr>
                <a:schemeClr val="accent1"/>
              </a:buClr>
              <a:buSzPts val="6000"/>
              <a:buNone/>
              <a:defRPr sz="6000">
                <a:solidFill>
                  <a:schemeClr val="accent1"/>
                </a:solidFill>
              </a:defRPr>
            </a:lvl6pPr>
            <a:lvl7pPr lvl="6" rtl="0">
              <a:spcBef>
                <a:spcPts val="0"/>
              </a:spcBef>
              <a:spcAft>
                <a:spcPts val="0"/>
              </a:spcAft>
              <a:buClr>
                <a:schemeClr val="accent1"/>
              </a:buClr>
              <a:buSzPts val="6000"/>
              <a:buNone/>
              <a:defRPr sz="6000">
                <a:solidFill>
                  <a:schemeClr val="accent1"/>
                </a:solidFill>
              </a:defRPr>
            </a:lvl7pPr>
            <a:lvl8pPr lvl="7" rtl="0">
              <a:spcBef>
                <a:spcPts val="0"/>
              </a:spcBef>
              <a:spcAft>
                <a:spcPts val="0"/>
              </a:spcAft>
              <a:buClr>
                <a:schemeClr val="accent1"/>
              </a:buClr>
              <a:buSzPts val="6000"/>
              <a:buNone/>
              <a:defRPr sz="6000">
                <a:solidFill>
                  <a:schemeClr val="accent1"/>
                </a:solidFill>
              </a:defRPr>
            </a:lvl8pPr>
            <a:lvl9pPr lvl="8" rtl="0">
              <a:spcBef>
                <a:spcPts val="0"/>
              </a:spcBef>
              <a:spcAft>
                <a:spcPts val="0"/>
              </a:spcAft>
              <a:buClr>
                <a:schemeClr val="accent1"/>
              </a:buClr>
              <a:buSzPts val="6000"/>
              <a:buNone/>
              <a:defRPr sz="6000">
                <a:solidFill>
                  <a:schemeClr val="accent1"/>
                </a:solidFill>
              </a:defRPr>
            </a:lvl9pPr>
          </a:lstStyle>
          <a:p>
            <a:endParaRPr/>
          </a:p>
        </p:txBody>
      </p:sp>
      <p:sp>
        <p:nvSpPr>
          <p:cNvPr id="18" name="Google Shape;18;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solidFill>
                  <a:schemeClr val="accent1"/>
                </a:solidFill>
              </a:defRPr>
            </a:lvl1pPr>
            <a:lvl2pPr lvl="1" rtl="0">
              <a:buNone/>
              <a:defRPr>
                <a:solidFill>
                  <a:schemeClr val="accent1"/>
                </a:solidFill>
              </a:defRPr>
            </a:lvl2pPr>
            <a:lvl3pPr lvl="2" rtl="0">
              <a:buNone/>
              <a:defRPr>
                <a:solidFill>
                  <a:schemeClr val="accent1"/>
                </a:solidFill>
              </a:defRPr>
            </a:lvl3pPr>
            <a:lvl4pPr lvl="3" rtl="0">
              <a:buNone/>
              <a:defRPr>
                <a:solidFill>
                  <a:schemeClr val="accent1"/>
                </a:solidFill>
              </a:defRPr>
            </a:lvl4pPr>
            <a:lvl5pPr lvl="4" rtl="0">
              <a:buNone/>
              <a:defRPr>
                <a:solidFill>
                  <a:schemeClr val="accent1"/>
                </a:solidFill>
              </a:defRPr>
            </a:lvl5pPr>
            <a:lvl6pPr lvl="5" rtl="0">
              <a:buNone/>
              <a:defRPr>
                <a:solidFill>
                  <a:schemeClr val="accent1"/>
                </a:solidFill>
              </a:defRPr>
            </a:lvl6pPr>
            <a:lvl7pPr lvl="6" rtl="0">
              <a:buNone/>
              <a:defRPr>
                <a:solidFill>
                  <a:schemeClr val="accent1"/>
                </a:solidFill>
              </a:defRPr>
            </a:lvl7pPr>
            <a:lvl8pPr lvl="7" rtl="0">
              <a:buNone/>
              <a:defRPr>
                <a:solidFill>
                  <a:schemeClr val="accent1"/>
                </a:solidFill>
              </a:defRPr>
            </a:lvl8pPr>
            <a:lvl9pPr lvl="8" rtl="0">
              <a:buNone/>
              <a:defRPr>
                <a:solidFill>
                  <a:schemeClr val="accen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9"/>
        <p:cNvGrpSpPr/>
        <p:nvPr/>
      </p:nvGrpSpPr>
      <p:grpSpPr>
        <a:xfrm>
          <a:off x="0" y="0"/>
          <a:ext cx="0" cy="0"/>
          <a:chOff x="0" y="0"/>
          <a:chExt cx="0" cy="0"/>
        </a:xfrm>
      </p:grpSpPr>
      <p:sp>
        <p:nvSpPr>
          <p:cNvPr id="20" name="Google Shape;20;p4"/>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4"/>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2" name="Google Shape;22;p4"/>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23" name="Google Shape;23;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4"/>
        <p:cNvGrpSpPr/>
        <p:nvPr/>
      </p:nvGrpSpPr>
      <p:grpSpPr>
        <a:xfrm>
          <a:off x="0" y="0"/>
          <a:ext cx="0" cy="0"/>
          <a:chOff x="0" y="0"/>
          <a:chExt cx="0" cy="0"/>
        </a:xfrm>
      </p:grpSpPr>
      <p:sp>
        <p:nvSpPr>
          <p:cNvPr id="25" name="Google Shape;25;p5"/>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6" name="Google Shape;26;p5"/>
          <p:cNvSpPr txBox="1">
            <a:spLocks noGrp="1"/>
          </p:cNvSpPr>
          <p:nvPr>
            <p:ph type="body" idx="1"/>
          </p:nvPr>
        </p:nvSpPr>
        <p:spPr>
          <a:xfrm>
            <a:off x="311700" y="1171675"/>
            <a:ext cx="3999900" cy="33972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27" name="Google Shape;27;p5"/>
          <p:cNvSpPr txBox="1">
            <a:spLocks noGrp="1"/>
          </p:cNvSpPr>
          <p:nvPr>
            <p:ph type="body" idx="2"/>
          </p:nvPr>
        </p:nvSpPr>
        <p:spPr>
          <a:xfrm>
            <a:off x="4832400" y="1171675"/>
            <a:ext cx="3999900" cy="33972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28" name="Google Shape;28;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9"/>
        <p:cNvGrpSpPr/>
        <p:nvPr/>
      </p:nvGrpSpPr>
      <p:grpSpPr>
        <a:xfrm>
          <a:off x="0" y="0"/>
          <a:ext cx="0" cy="0"/>
          <a:chOff x="0" y="0"/>
          <a:chExt cx="0" cy="0"/>
        </a:xfrm>
      </p:grpSpPr>
      <p:sp>
        <p:nvSpPr>
          <p:cNvPr id="30" name="Google Shape;30;p6"/>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1" name="Google Shape;31;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2"/>
        <p:cNvGrpSpPr/>
        <p:nvPr/>
      </p:nvGrpSpPr>
      <p:grpSpPr>
        <a:xfrm>
          <a:off x="0" y="0"/>
          <a:ext cx="0" cy="0"/>
          <a:chOff x="0" y="0"/>
          <a:chExt cx="0" cy="0"/>
        </a:xfrm>
      </p:grpSpPr>
      <p:sp>
        <p:nvSpPr>
          <p:cNvPr id="33" name="Google Shape;33;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34" name="Google Shape;34;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35" name="Google Shape;35;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2"/>
        </a:solidFill>
        <a:effectLst/>
      </p:bgPr>
    </p:bg>
    <p:spTree>
      <p:nvGrpSpPr>
        <p:cNvPr id="1" name="Shape 36"/>
        <p:cNvGrpSpPr/>
        <p:nvPr/>
      </p:nvGrpSpPr>
      <p:grpSpPr>
        <a:xfrm>
          <a:off x="0" y="0"/>
          <a:ext cx="0" cy="0"/>
          <a:chOff x="0" y="0"/>
          <a:chExt cx="0" cy="0"/>
        </a:xfrm>
      </p:grpSpPr>
      <p:sp>
        <p:nvSpPr>
          <p:cNvPr id="37" name="Google Shape;37;p8"/>
          <p:cNvSpPr txBox="1">
            <a:spLocks noGrp="1"/>
          </p:cNvSpPr>
          <p:nvPr>
            <p:ph type="title"/>
          </p:nvPr>
        </p:nvSpPr>
        <p:spPr>
          <a:xfrm>
            <a:off x="490250" y="526350"/>
            <a:ext cx="5604000" cy="4090800"/>
          </a:xfrm>
          <a:prstGeom prst="rect">
            <a:avLst/>
          </a:prstGeom>
        </p:spPr>
        <p:txBody>
          <a:bodyPr spcFirstLastPara="1" wrap="square" lIns="91425" tIns="91425" rIns="91425" bIns="91425" anchor="ctr" anchorCtr="0">
            <a:normAutofit/>
          </a:bodyPr>
          <a:lstStyle>
            <a:lvl1pPr lvl="0" rtl="0">
              <a:spcBef>
                <a:spcPts val="0"/>
              </a:spcBef>
              <a:spcAft>
                <a:spcPts val="0"/>
              </a:spcAft>
              <a:buClr>
                <a:schemeClr val="accent1"/>
              </a:buClr>
              <a:buSzPts val="5400"/>
              <a:buNone/>
              <a:defRPr sz="5400">
                <a:solidFill>
                  <a:schemeClr val="accent1"/>
                </a:solidFill>
              </a:defRPr>
            </a:lvl1pPr>
            <a:lvl2pPr lvl="1" rtl="0">
              <a:spcBef>
                <a:spcPts val="0"/>
              </a:spcBef>
              <a:spcAft>
                <a:spcPts val="0"/>
              </a:spcAft>
              <a:buClr>
                <a:schemeClr val="accent1"/>
              </a:buClr>
              <a:buSzPts val="5400"/>
              <a:buNone/>
              <a:defRPr sz="5400">
                <a:solidFill>
                  <a:schemeClr val="accent1"/>
                </a:solidFill>
              </a:defRPr>
            </a:lvl2pPr>
            <a:lvl3pPr lvl="2" rtl="0">
              <a:spcBef>
                <a:spcPts val="0"/>
              </a:spcBef>
              <a:spcAft>
                <a:spcPts val="0"/>
              </a:spcAft>
              <a:buClr>
                <a:schemeClr val="accent1"/>
              </a:buClr>
              <a:buSzPts val="5400"/>
              <a:buNone/>
              <a:defRPr sz="5400">
                <a:solidFill>
                  <a:schemeClr val="accent1"/>
                </a:solidFill>
              </a:defRPr>
            </a:lvl3pPr>
            <a:lvl4pPr lvl="3" rtl="0">
              <a:spcBef>
                <a:spcPts val="0"/>
              </a:spcBef>
              <a:spcAft>
                <a:spcPts val="0"/>
              </a:spcAft>
              <a:buClr>
                <a:schemeClr val="accent1"/>
              </a:buClr>
              <a:buSzPts val="5400"/>
              <a:buNone/>
              <a:defRPr sz="5400">
                <a:solidFill>
                  <a:schemeClr val="accent1"/>
                </a:solidFill>
              </a:defRPr>
            </a:lvl4pPr>
            <a:lvl5pPr lvl="4" rtl="0">
              <a:spcBef>
                <a:spcPts val="0"/>
              </a:spcBef>
              <a:spcAft>
                <a:spcPts val="0"/>
              </a:spcAft>
              <a:buClr>
                <a:schemeClr val="accent1"/>
              </a:buClr>
              <a:buSzPts val="5400"/>
              <a:buNone/>
              <a:defRPr sz="5400">
                <a:solidFill>
                  <a:schemeClr val="accent1"/>
                </a:solidFill>
              </a:defRPr>
            </a:lvl5pPr>
            <a:lvl6pPr lvl="5" rtl="0">
              <a:spcBef>
                <a:spcPts val="0"/>
              </a:spcBef>
              <a:spcAft>
                <a:spcPts val="0"/>
              </a:spcAft>
              <a:buClr>
                <a:schemeClr val="accent1"/>
              </a:buClr>
              <a:buSzPts val="5400"/>
              <a:buNone/>
              <a:defRPr sz="5400">
                <a:solidFill>
                  <a:schemeClr val="accent1"/>
                </a:solidFill>
              </a:defRPr>
            </a:lvl6pPr>
            <a:lvl7pPr lvl="6" rtl="0">
              <a:spcBef>
                <a:spcPts val="0"/>
              </a:spcBef>
              <a:spcAft>
                <a:spcPts val="0"/>
              </a:spcAft>
              <a:buClr>
                <a:schemeClr val="accent1"/>
              </a:buClr>
              <a:buSzPts val="5400"/>
              <a:buNone/>
              <a:defRPr sz="5400">
                <a:solidFill>
                  <a:schemeClr val="accent1"/>
                </a:solidFill>
              </a:defRPr>
            </a:lvl7pPr>
            <a:lvl8pPr lvl="7" rtl="0">
              <a:spcBef>
                <a:spcPts val="0"/>
              </a:spcBef>
              <a:spcAft>
                <a:spcPts val="0"/>
              </a:spcAft>
              <a:buClr>
                <a:schemeClr val="accent1"/>
              </a:buClr>
              <a:buSzPts val="5400"/>
              <a:buNone/>
              <a:defRPr sz="5400">
                <a:solidFill>
                  <a:schemeClr val="accent1"/>
                </a:solidFill>
              </a:defRPr>
            </a:lvl8pPr>
            <a:lvl9pPr lvl="8" rtl="0">
              <a:spcBef>
                <a:spcPts val="0"/>
              </a:spcBef>
              <a:spcAft>
                <a:spcPts val="0"/>
              </a:spcAft>
              <a:buClr>
                <a:schemeClr val="accent1"/>
              </a:buClr>
              <a:buSzPts val="5400"/>
              <a:buNone/>
              <a:defRPr sz="5400">
                <a:solidFill>
                  <a:schemeClr val="accent1"/>
                </a:solidFill>
              </a:defRPr>
            </a:lvl9pPr>
          </a:lstStyle>
          <a:p>
            <a:endParaRPr/>
          </a:p>
        </p:txBody>
      </p:sp>
      <p:sp>
        <p:nvSpPr>
          <p:cNvPr id="38" name="Google Shape;38;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solidFill>
                  <a:schemeClr val="accent1"/>
                </a:solidFill>
              </a:defRPr>
            </a:lvl1pPr>
            <a:lvl2pPr lvl="1" rtl="0">
              <a:buNone/>
              <a:defRPr>
                <a:solidFill>
                  <a:schemeClr val="accent1"/>
                </a:solidFill>
              </a:defRPr>
            </a:lvl2pPr>
            <a:lvl3pPr lvl="2" rtl="0">
              <a:buNone/>
              <a:defRPr>
                <a:solidFill>
                  <a:schemeClr val="accent1"/>
                </a:solidFill>
              </a:defRPr>
            </a:lvl3pPr>
            <a:lvl4pPr lvl="3" rtl="0">
              <a:buNone/>
              <a:defRPr>
                <a:solidFill>
                  <a:schemeClr val="accent1"/>
                </a:solidFill>
              </a:defRPr>
            </a:lvl4pPr>
            <a:lvl5pPr lvl="4" rtl="0">
              <a:buNone/>
              <a:defRPr>
                <a:solidFill>
                  <a:schemeClr val="accent1"/>
                </a:solidFill>
              </a:defRPr>
            </a:lvl5pPr>
            <a:lvl6pPr lvl="5" rtl="0">
              <a:buNone/>
              <a:defRPr>
                <a:solidFill>
                  <a:schemeClr val="accent1"/>
                </a:solidFill>
              </a:defRPr>
            </a:lvl6pPr>
            <a:lvl7pPr lvl="6" rtl="0">
              <a:buNone/>
              <a:defRPr>
                <a:solidFill>
                  <a:schemeClr val="accent1"/>
                </a:solidFill>
              </a:defRPr>
            </a:lvl7pPr>
            <a:lvl8pPr lvl="7" rtl="0">
              <a:buNone/>
              <a:defRPr>
                <a:solidFill>
                  <a:schemeClr val="accent1"/>
                </a:solidFill>
              </a:defRPr>
            </a:lvl8pPr>
            <a:lvl9pPr lvl="8" rtl="0">
              <a:buNone/>
              <a:defRPr>
                <a:solidFill>
                  <a:schemeClr val="accen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9"/>
        <p:cNvGrpSpPr/>
        <p:nvPr/>
      </p:nvGrpSpPr>
      <p:grpSpPr>
        <a:xfrm>
          <a:off x="0" y="0"/>
          <a:ext cx="0" cy="0"/>
          <a:chOff x="0" y="0"/>
          <a:chExt cx="0" cy="0"/>
        </a:xfrm>
      </p:grpSpPr>
      <p:sp>
        <p:nvSpPr>
          <p:cNvPr id="40" name="Google Shape;40;p9"/>
          <p:cNvSpPr/>
          <p:nvPr/>
        </p:nvSpPr>
        <p:spPr>
          <a:xfrm>
            <a:off x="4572000" y="-2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 name="Google Shape;41;p9"/>
          <p:cNvCxnSpPr/>
          <p:nvPr/>
        </p:nvCxnSpPr>
        <p:spPr>
          <a:xfrm>
            <a:off x="5029675" y="4495500"/>
            <a:ext cx="686400" cy="0"/>
          </a:xfrm>
          <a:prstGeom prst="straightConnector1">
            <a:avLst/>
          </a:prstGeom>
          <a:noFill/>
          <a:ln w="19050" cap="flat" cmpd="sng">
            <a:solidFill>
              <a:schemeClr val="lt2"/>
            </a:solidFill>
            <a:prstDash val="solid"/>
            <a:round/>
            <a:headEnd type="none" w="sm" len="sm"/>
            <a:tailEnd type="none" w="sm" len="sm"/>
          </a:ln>
        </p:spPr>
      </p:cxnSp>
      <p:sp>
        <p:nvSpPr>
          <p:cNvPr id="42" name="Google Shape;42;p9"/>
          <p:cNvSpPr txBox="1">
            <a:spLocks noGrp="1"/>
          </p:cNvSpPr>
          <p:nvPr>
            <p:ph type="title"/>
          </p:nvPr>
        </p:nvSpPr>
        <p:spPr>
          <a:xfrm>
            <a:off x="265500" y="1382350"/>
            <a:ext cx="4045200" cy="1333200"/>
          </a:xfrm>
          <a:prstGeom prst="rect">
            <a:avLst/>
          </a:prstGeom>
        </p:spPr>
        <p:txBody>
          <a:bodyPr spcFirstLastPara="1" wrap="square" lIns="91425" tIns="91425" rIns="91425" bIns="91425" anchor="b" anchorCtr="0">
            <a:normAutofit/>
          </a:bodyPr>
          <a:lstStyle>
            <a:lvl1pPr lvl="0" algn="ctr" rtl="0">
              <a:spcBef>
                <a:spcPts val="0"/>
              </a:spcBef>
              <a:spcAft>
                <a:spcPts val="0"/>
              </a:spcAft>
              <a:buClr>
                <a:schemeClr val="lt2"/>
              </a:buClr>
              <a:buSzPts val="4200"/>
              <a:buNone/>
              <a:defRPr sz="4200">
                <a:solidFill>
                  <a:schemeClr val="lt2"/>
                </a:solidFill>
              </a:defRPr>
            </a:lvl1pPr>
            <a:lvl2pPr lvl="1" algn="ctr" rtl="0">
              <a:spcBef>
                <a:spcPts val="0"/>
              </a:spcBef>
              <a:spcAft>
                <a:spcPts val="0"/>
              </a:spcAft>
              <a:buClr>
                <a:schemeClr val="lt2"/>
              </a:buClr>
              <a:buSzPts val="4200"/>
              <a:buNone/>
              <a:defRPr sz="4200">
                <a:solidFill>
                  <a:schemeClr val="lt2"/>
                </a:solidFill>
              </a:defRPr>
            </a:lvl2pPr>
            <a:lvl3pPr lvl="2" algn="ctr" rtl="0">
              <a:spcBef>
                <a:spcPts val="0"/>
              </a:spcBef>
              <a:spcAft>
                <a:spcPts val="0"/>
              </a:spcAft>
              <a:buClr>
                <a:schemeClr val="lt2"/>
              </a:buClr>
              <a:buSzPts val="4200"/>
              <a:buNone/>
              <a:defRPr sz="4200">
                <a:solidFill>
                  <a:schemeClr val="lt2"/>
                </a:solidFill>
              </a:defRPr>
            </a:lvl3pPr>
            <a:lvl4pPr lvl="3" algn="ctr" rtl="0">
              <a:spcBef>
                <a:spcPts val="0"/>
              </a:spcBef>
              <a:spcAft>
                <a:spcPts val="0"/>
              </a:spcAft>
              <a:buClr>
                <a:schemeClr val="lt2"/>
              </a:buClr>
              <a:buSzPts val="4200"/>
              <a:buNone/>
              <a:defRPr sz="4200">
                <a:solidFill>
                  <a:schemeClr val="lt2"/>
                </a:solidFill>
              </a:defRPr>
            </a:lvl4pPr>
            <a:lvl5pPr lvl="4" algn="ctr" rtl="0">
              <a:spcBef>
                <a:spcPts val="0"/>
              </a:spcBef>
              <a:spcAft>
                <a:spcPts val="0"/>
              </a:spcAft>
              <a:buClr>
                <a:schemeClr val="lt2"/>
              </a:buClr>
              <a:buSzPts val="4200"/>
              <a:buNone/>
              <a:defRPr sz="4200">
                <a:solidFill>
                  <a:schemeClr val="lt2"/>
                </a:solidFill>
              </a:defRPr>
            </a:lvl5pPr>
            <a:lvl6pPr lvl="5" algn="ctr" rtl="0">
              <a:spcBef>
                <a:spcPts val="0"/>
              </a:spcBef>
              <a:spcAft>
                <a:spcPts val="0"/>
              </a:spcAft>
              <a:buClr>
                <a:schemeClr val="lt2"/>
              </a:buClr>
              <a:buSzPts val="4200"/>
              <a:buNone/>
              <a:defRPr sz="4200">
                <a:solidFill>
                  <a:schemeClr val="lt2"/>
                </a:solidFill>
              </a:defRPr>
            </a:lvl6pPr>
            <a:lvl7pPr lvl="6" algn="ctr" rtl="0">
              <a:spcBef>
                <a:spcPts val="0"/>
              </a:spcBef>
              <a:spcAft>
                <a:spcPts val="0"/>
              </a:spcAft>
              <a:buClr>
                <a:schemeClr val="lt2"/>
              </a:buClr>
              <a:buSzPts val="4200"/>
              <a:buNone/>
              <a:defRPr sz="4200">
                <a:solidFill>
                  <a:schemeClr val="lt2"/>
                </a:solidFill>
              </a:defRPr>
            </a:lvl7pPr>
            <a:lvl8pPr lvl="7" algn="ctr" rtl="0">
              <a:spcBef>
                <a:spcPts val="0"/>
              </a:spcBef>
              <a:spcAft>
                <a:spcPts val="0"/>
              </a:spcAft>
              <a:buClr>
                <a:schemeClr val="lt2"/>
              </a:buClr>
              <a:buSzPts val="4200"/>
              <a:buNone/>
              <a:defRPr sz="4200">
                <a:solidFill>
                  <a:schemeClr val="lt2"/>
                </a:solidFill>
              </a:defRPr>
            </a:lvl8pPr>
            <a:lvl9pPr lvl="8" algn="ctr" rtl="0">
              <a:spcBef>
                <a:spcPts val="0"/>
              </a:spcBef>
              <a:spcAft>
                <a:spcPts val="0"/>
              </a:spcAft>
              <a:buClr>
                <a:schemeClr val="lt2"/>
              </a:buClr>
              <a:buSzPts val="4200"/>
              <a:buNone/>
              <a:defRPr sz="4200">
                <a:solidFill>
                  <a:schemeClr val="lt2"/>
                </a:solidFill>
              </a:defRPr>
            </a:lvl9pPr>
          </a:lstStyle>
          <a:p>
            <a:endParaRPr/>
          </a:p>
        </p:txBody>
      </p:sp>
      <p:sp>
        <p:nvSpPr>
          <p:cNvPr id="43" name="Google Shape;43;p9"/>
          <p:cNvSpPr txBox="1">
            <a:spLocks noGrp="1"/>
          </p:cNvSpPr>
          <p:nvPr>
            <p:ph type="subTitle" idx="1"/>
          </p:nvPr>
        </p:nvSpPr>
        <p:spPr>
          <a:xfrm>
            <a:off x="265500" y="2769001"/>
            <a:ext cx="4045200" cy="13455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44" name="Google Shape;44;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lvl1pPr marL="457200" lvl="0" indent="-342900" rtl="0">
              <a:spcBef>
                <a:spcPts val="0"/>
              </a:spcBef>
              <a:spcAft>
                <a:spcPts val="0"/>
              </a:spcAft>
              <a:buClr>
                <a:schemeClr val="accent1"/>
              </a:buClr>
              <a:buSzPts val="1800"/>
              <a:buChar char="●"/>
              <a:defRPr>
                <a:solidFill>
                  <a:schemeClr val="accent1"/>
                </a:solidFill>
              </a:defRPr>
            </a:lvl1pPr>
            <a:lvl2pPr marL="914400" lvl="1" indent="-317500" rtl="0">
              <a:spcBef>
                <a:spcPts val="0"/>
              </a:spcBef>
              <a:spcAft>
                <a:spcPts val="0"/>
              </a:spcAft>
              <a:buClr>
                <a:schemeClr val="accent1"/>
              </a:buClr>
              <a:buSzPts val="1400"/>
              <a:buChar char="○"/>
              <a:defRPr>
                <a:solidFill>
                  <a:schemeClr val="accent1"/>
                </a:solidFill>
              </a:defRPr>
            </a:lvl2pPr>
            <a:lvl3pPr marL="1371600" lvl="2" indent="-317500" rtl="0">
              <a:spcBef>
                <a:spcPts val="0"/>
              </a:spcBef>
              <a:spcAft>
                <a:spcPts val="0"/>
              </a:spcAft>
              <a:buClr>
                <a:schemeClr val="accent1"/>
              </a:buClr>
              <a:buSzPts val="1400"/>
              <a:buChar char="■"/>
              <a:defRPr>
                <a:solidFill>
                  <a:schemeClr val="accent1"/>
                </a:solidFill>
              </a:defRPr>
            </a:lvl3pPr>
            <a:lvl4pPr marL="1828800" lvl="3" indent="-317500" rtl="0">
              <a:spcBef>
                <a:spcPts val="0"/>
              </a:spcBef>
              <a:spcAft>
                <a:spcPts val="0"/>
              </a:spcAft>
              <a:buClr>
                <a:schemeClr val="accent1"/>
              </a:buClr>
              <a:buSzPts val="1400"/>
              <a:buChar char="●"/>
              <a:defRPr>
                <a:solidFill>
                  <a:schemeClr val="accent1"/>
                </a:solidFill>
              </a:defRPr>
            </a:lvl4pPr>
            <a:lvl5pPr marL="2286000" lvl="4" indent="-317500" rtl="0">
              <a:spcBef>
                <a:spcPts val="0"/>
              </a:spcBef>
              <a:spcAft>
                <a:spcPts val="0"/>
              </a:spcAft>
              <a:buClr>
                <a:schemeClr val="accent1"/>
              </a:buClr>
              <a:buSzPts val="1400"/>
              <a:buChar char="○"/>
              <a:defRPr>
                <a:solidFill>
                  <a:schemeClr val="accent1"/>
                </a:solidFill>
              </a:defRPr>
            </a:lvl5pPr>
            <a:lvl6pPr marL="2743200" lvl="5" indent="-317500" rtl="0">
              <a:spcBef>
                <a:spcPts val="0"/>
              </a:spcBef>
              <a:spcAft>
                <a:spcPts val="0"/>
              </a:spcAft>
              <a:buClr>
                <a:schemeClr val="accent1"/>
              </a:buClr>
              <a:buSzPts val="1400"/>
              <a:buChar char="■"/>
              <a:defRPr>
                <a:solidFill>
                  <a:schemeClr val="accent1"/>
                </a:solidFill>
              </a:defRPr>
            </a:lvl6pPr>
            <a:lvl7pPr marL="3200400" lvl="6" indent="-317500" rtl="0">
              <a:spcBef>
                <a:spcPts val="0"/>
              </a:spcBef>
              <a:spcAft>
                <a:spcPts val="0"/>
              </a:spcAft>
              <a:buClr>
                <a:schemeClr val="accent1"/>
              </a:buClr>
              <a:buSzPts val="1400"/>
              <a:buChar char="●"/>
              <a:defRPr>
                <a:solidFill>
                  <a:schemeClr val="accent1"/>
                </a:solidFill>
              </a:defRPr>
            </a:lvl7pPr>
            <a:lvl8pPr marL="3657600" lvl="7" indent="-317500" rtl="0">
              <a:spcBef>
                <a:spcPts val="0"/>
              </a:spcBef>
              <a:spcAft>
                <a:spcPts val="0"/>
              </a:spcAft>
              <a:buClr>
                <a:schemeClr val="accent1"/>
              </a:buClr>
              <a:buSzPts val="1400"/>
              <a:buChar char="○"/>
              <a:defRPr>
                <a:solidFill>
                  <a:schemeClr val="accent1"/>
                </a:solidFill>
              </a:defRPr>
            </a:lvl8pPr>
            <a:lvl9pPr marL="4114800" lvl="8" indent="-317500" rtl="0">
              <a:spcBef>
                <a:spcPts val="0"/>
              </a:spcBef>
              <a:spcAft>
                <a:spcPts val="0"/>
              </a:spcAft>
              <a:buClr>
                <a:schemeClr val="accent1"/>
              </a:buClr>
              <a:buSzPts val="1400"/>
              <a:buChar char="■"/>
              <a:defRPr>
                <a:solidFill>
                  <a:schemeClr val="accent1"/>
                </a:solidFill>
              </a:defRPr>
            </a:lvl9pPr>
          </a:lstStyle>
          <a:p>
            <a:endParaRPr/>
          </a:p>
        </p:txBody>
      </p:sp>
      <p:sp>
        <p:nvSpPr>
          <p:cNvPr id="45" name="Google Shape;45;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solidFill>
                  <a:schemeClr val="accent1"/>
                </a:solidFill>
              </a:defRPr>
            </a:lvl1pPr>
            <a:lvl2pPr lvl="1" rtl="0">
              <a:buNone/>
              <a:defRPr>
                <a:solidFill>
                  <a:schemeClr val="accent1"/>
                </a:solidFill>
              </a:defRPr>
            </a:lvl2pPr>
            <a:lvl3pPr lvl="2" rtl="0">
              <a:buNone/>
              <a:defRPr>
                <a:solidFill>
                  <a:schemeClr val="accent1"/>
                </a:solidFill>
              </a:defRPr>
            </a:lvl3pPr>
            <a:lvl4pPr lvl="3" rtl="0">
              <a:buNone/>
              <a:defRPr>
                <a:solidFill>
                  <a:schemeClr val="accent1"/>
                </a:solidFill>
              </a:defRPr>
            </a:lvl4pPr>
            <a:lvl5pPr lvl="4" rtl="0">
              <a:buNone/>
              <a:defRPr>
                <a:solidFill>
                  <a:schemeClr val="accent1"/>
                </a:solidFill>
              </a:defRPr>
            </a:lvl5pPr>
            <a:lvl6pPr lvl="5" rtl="0">
              <a:buNone/>
              <a:defRPr>
                <a:solidFill>
                  <a:schemeClr val="accent1"/>
                </a:solidFill>
              </a:defRPr>
            </a:lvl6pPr>
            <a:lvl7pPr lvl="6" rtl="0">
              <a:buNone/>
              <a:defRPr>
                <a:solidFill>
                  <a:schemeClr val="accent1"/>
                </a:solidFill>
              </a:defRPr>
            </a:lvl7pPr>
            <a:lvl8pPr lvl="7" rtl="0">
              <a:buNone/>
              <a:defRPr>
                <a:solidFill>
                  <a:schemeClr val="accent1"/>
                </a:solidFill>
              </a:defRPr>
            </a:lvl8pPr>
            <a:lvl9pPr lvl="8" rtl="0">
              <a:buNone/>
              <a:defRPr>
                <a:solidFill>
                  <a:schemeClr val="accen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6"/>
        <p:cNvGrpSpPr/>
        <p:nvPr/>
      </p:nvGrpSpPr>
      <p:grpSpPr>
        <a:xfrm>
          <a:off x="0" y="0"/>
          <a:ext cx="0" cy="0"/>
          <a:chOff x="0" y="0"/>
          <a:chExt cx="0" cy="0"/>
        </a:xfrm>
      </p:grpSpPr>
      <p:sp>
        <p:nvSpPr>
          <p:cNvPr id="47" name="Google Shape;47;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rtl="0">
              <a:lnSpc>
                <a:spcPct val="100000"/>
              </a:lnSpc>
              <a:spcBef>
                <a:spcPts val="0"/>
              </a:spcBef>
              <a:spcAft>
                <a:spcPts val="0"/>
              </a:spcAft>
              <a:buSzPts val="1800"/>
              <a:buNone/>
              <a:defRPr/>
            </a:lvl1pPr>
          </a:lstStyle>
          <a:p>
            <a:endParaRPr/>
          </a:p>
        </p:txBody>
      </p:sp>
      <p:sp>
        <p:nvSpPr>
          <p:cNvPr id="48" name="Google Shape;48;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paperback">
    <p:bg>
      <p:bgPr>
        <a:solidFill>
          <a:schemeClr val="accen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6132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1pPr>
            <a:lvl2pPr lvl="1" rtl="0">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2pPr>
            <a:lvl3pPr lvl="2" rtl="0">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3pPr>
            <a:lvl4pPr lvl="3" rtl="0">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4pPr>
            <a:lvl5pPr lvl="4" rtl="0">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5pPr>
            <a:lvl6pPr lvl="5" rtl="0">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6pPr>
            <a:lvl7pPr lvl="6" rtl="0">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7pPr>
            <a:lvl8pPr lvl="7" rtl="0">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8pPr>
            <a:lvl9pPr lvl="8" rtl="0">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9pPr>
          </a:lstStyle>
          <a:p>
            <a:endParaRPr/>
          </a:p>
        </p:txBody>
      </p:sp>
      <p:sp>
        <p:nvSpPr>
          <p:cNvPr id="7" name="Google Shape;7;p1"/>
          <p:cNvSpPr txBox="1">
            <a:spLocks noGrp="1"/>
          </p:cNvSpPr>
          <p:nvPr>
            <p:ph type="body" idx="1"/>
          </p:nvPr>
        </p:nvSpPr>
        <p:spPr>
          <a:xfrm>
            <a:off x="311700" y="1171600"/>
            <a:ext cx="8520600" cy="33972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Clr>
                <a:schemeClr val="dk1"/>
              </a:buClr>
              <a:buSzPts val="1800"/>
              <a:buFont typeface="Old Standard TT"/>
              <a:buChar char="●"/>
              <a:defRPr sz="1800">
                <a:solidFill>
                  <a:schemeClr val="dk1"/>
                </a:solidFill>
                <a:latin typeface="Old Standard TT"/>
                <a:ea typeface="Old Standard TT"/>
                <a:cs typeface="Old Standard TT"/>
                <a:sym typeface="Old Standard TT"/>
              </a:defRPr>
            </a:lvl1pPr>
            <a:lvl2pPr marL="914400" lvl="1" indent="-317500" rtl="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2pPr>
            <a:lvl3pPr marL="1371600" lvl="2" indent="-317500" rtl="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3pPr>
            <a:lvl4pPr marL="1828800" lvl="3" indent="-317500" rtl="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4pPr>
            <a:lvl5pPr marL="2286000" lvl="4" indent="-317500" rtl="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5pPr>
            <a:lvl6pPr marL="2743200" lvl="5" indent="-317500" rtl="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6pPr>
            <a:lvl7pPr marL="3200400" lvl="6" indent="-317500" rtl="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7pPr>
            <a:lvl8pPr marL="3657600" lvl="7" indent="-317500" rtl="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8pPr>
            <a:lvl9pPr marL="4114800" lvl="8" indent="-317500" rtl="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rtl="0">
              <a:buNone/>
              <a:defRPr sz="1000">
                <a:solidFill>
                  <a:schemeClr val="dk1"/>
                </a:solidFill>
                <a:latin typeface="Old Standard TT"/>
                <a:ea typeface="Old Standard TT"/>
                <a:cs typeface="Old Standard TT"/>
                <a:sym typeface="Old Standard TT"/>
              </a:defRPr>
            </a:lvl1pPr>
            <a:lvl2pPr lvl="1" algn="r" rtl="0">
              <a:buNone/>
              <a:defRPr sz="1000">
                <a:solidFill>
                  <a:schemeClr val="dk1"/>
                </a:solidFill>
                <a:latin typeface="Old Standard TT"/>
                <a:ea typeface="Old Standard TT"/>
                <a:cs typeface="Old Standard TT"/>
                <a:sym typeface="Old Standard TT"/>
              </a:defRPr>
            </a:lvl2pPr>
            <a:lvl3pPr lvl="2" algn="r" rtl="0">
              <a:buNone/>
              <a:defRPr sz="1000">
                <a:solidFill>
                  <a:schemeClr val="dk1"/>
                </a:solidFill>
                <a:latin typeface="Old Standard TT"/>
                <a:ea typeface="Old Standard TT"/>
                <a:cs typeface="Old Standard TT"/>
                <a:sym typeface="Old Standard TT"/>
              </a:defRPr>
            </a:lvl3pPr>
            <a:lvl4pPr lvl="3" algn="r" rtl="0">
              <a:buNone/>
              <a:defRPr sz="1000">
                <a:solidFill>
                  <a:schemeClr val="dk1"/>
                </a:solidFill>
                <a:latin typeface="Old Standard TT"/>
                <a:ea typeface="Old Standard TT"/>
                <a:cs typeface="Old Standard TT"/>
                <a:sym typeface="Old Standard TT"/>
              </a:defRPr>
            </a:lvl4pPr>
            <a:lvl5pPr lvl="4" algn="r" rtl="0">
              <a:buNone/>
              <a:defRPr sz="1000">
                <a:solidFill>
                  <a:schemeClr val="dk1"/>
                </a:solidFill>
                <a:latin typeface="Old Standard TT"/>
                <a:ea typeface="Old Standard TT"/>
                <a:cs typeface="Old Standard TT"/>
                <a:sym typeface="Old Standard TT"/>
              </a:defRPr>
            </a:lvl5pPr>
            <a:lvl6pPr lvl="5" algn="r" rtl="0">
              <a:buNone/>
              <a:defRPr sz="1000">
                <a:solidFill>
                  <a:schemeClr val="dk1"/>
                </a:solidFill>
                <a:latin typeface="Old Standard TT"/>
                <a:ea typeface="Old Standard TT"/>
                <a:cs typeface="Old Standard TT"/>
                <a:sym typeface="Old Standard TT"/>
              </a:defRPr>
            </a:lvl6pPr>
            <a:lvl7pPr lvl="6" algn="r" rtl="0">
              <a:buNone/>
              <a:defRPr sz="1000">
                <a:solidFill>
                  <a:schemeClr val="dk1"/>
                </a:solidFill>
                <a:latin typeface="Old Standard TT"/>
                <a:ea typeface="Old Standard TT"/>
                <a:cs typeface="Old Standard TT"/>
                <a:sym typeface="Old Standard TT"/>
              </a:defRPr>
            </a:lvl7pPr>
            <a:lvl8pPr lvl="7" algn="r" rtl="0">
              <a:buNone/>
              <a:defRPr sz="1000">
                <a:solidFill>
                  <a:schemeClr val="dk1"/>
                </a:solidFill>
                <a:latin typeface="Old Standard TT"/>
                <a:ea typeface="Old Standard TT"/>
                <a:cs typeface="Old Standard TT"/>
                <a:sym typeface="Old Standard TT"/>
              </a:defRPr>
            </a:lvl8pPr>
            <a:lvl9pPr lvl="8" algn="r" rtl="0">
              <a:buNone/>
              <a:defRPr sz="1000">
                <a:solidFill>
                  <a:schemeClr val="dk1"/>
                </a:solidFill>
                <a:latin typeface="Old Standard TT"/>
                <a:ea typeface="Old Standard TT"/>
                <a:cs typeface="Old Standard TT"/>
                <a:sym typeface="Old Standard TT"/>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8"/>
        <p:cNvGrpSpPr/>
        <p:nvPr/>
      </p:nvGrpSpPr>
      <p:grpSpPr>
        <a:xfrm>
          <a:off x="0" y="0"/>
          <a:ext cx="0" cy="0"/>
          <a:chOff x="0" y="0"/>
          <a:chExt cx="0" cy="0"/>
        </a:xfrm>
      </p:grpSpPr>
      <p:sp>
        <p:nvSpPr>
          <p:cNvPr id="59" name="Google Shape;59;p13"/>
          <p:cNvSpPr txBox="1">
            <a:spLocks noGrp="1"/>
          </p:cNvSpPr>
          <p:nvPr>
            <p:ph type="title"/>
          </p:nvPr>
        </p:nvSpPr>
        <p:spPr>
          <a:xfrm>
            <a:off x="3006150" y="331425"/>
            <a:ext cx="3306000" cy="5613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sz="1533" b="1">
                <a:solidFill>
                  <a:srgbClr val="FFFF00"/>
                </a:solidFill>
              </a:rPr>
              <a:t>MISY 650 : Security and Control </a:t>
            </a:r>
            <a:endParaRPr sz="5533">
              <a:solidFill>
                <a:srgbClr val="FFFF00"/>
              </a:solidFill>
            </a:endParaRPr>
          </a:p>
        </p:txBody>
      </p:sp>
      <p:sp>
        <p:nvSpPr>
          <p:cNvPr id="60" name="Google Shape;60;p13"/>
          <p:cNvSpPr txBox="1">
            <a:spLocks noGrp="1"/>
          </p:cNvSpPr>
          <p:nvPr>
            <p:ph type="subTitle" idx="4294967295"/>
          </p:nvPr>
        </p:nvSpPr>
        <p:spPr>
          <a:xfrm>
            <a:off x="3412050" y="0"/>
            <a:ext cx="2817000" cy="406800"/>
          </a:xfrm>
          <a:prstGeom prst="rect">
            <a:avLst/>
          </a:prstGeom>
        </p:spPr>
        <p:txBody>
          <a:bodyPr spcFirstLastPara="1" wrap="square" lIns="91425" tIns="91425" rIns="91425" bIns="91425" anchor="t" anchorCtr="0">
            <a:normAutofit fontScale="85000" lnSpcReduction="20000"/>
          </a:bodyPr>
          <a:lstStyle/>
          <a:p>
            <a:pPr marL="0" lvl="0" indent="0" algn="l" rtl="0">
              <a:spcBef>
                <a:spcPts val="0"/>
              </a:spcBef>
              <a:spcAft>
                <a:spcPts val="1200"/>
              </a:spcAft>
              <a:buNone/>
            </a:pPr>
            <a:r>
              <a:rPr lang="en" b="1">
                <a:solidFill>
                  <a:srgbClr val="FFFF00"/>
                </a:solidFill>
              </a:rPr>
              <a:t>IT Risk Assessment </a:t>
            </a:r>
            <a:endParaRPr b="1">
              <a:solidFill>
                <a:srgbClr val="FFFF00"/>
              </a:solidFill>
            </a:endParaRPr>
          </a:p>
        </p:txBody>
      </p:sp>
      <p:sp>
        <p:nvSpPr>
          <p:cNvPr id="61" name="Google Shape;61;p13"/>
          <p:cNvSpPr txBox="1"/>
          <p:nvPr/>
        </p:nvSpPr>
        <p:spPr>
          <a:xfrm>
            <a:off x="6701400" y="3857700"/>
            <a:ext cx="2442600" cy="119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200" b="1">
                <a:solidFill>
                  <a:srgbClr val="FFFF00"/>
                </a:solidFill>
                <a:latin typeface="Old Standard TT"/>
                <a:ea typeface="Old Standard TT"/>
                <a:cs typeface="Old Standard TT"/>
                <a:sym typeface="Old Standard TT"/>
              </a:rPr>
              <a:t>Presented by: Group 3</a:t>
            </a:r>
            <a:endParaRPr sz="1200" b="1">
              <a:solidFill>
                <a:srgbClr val="FFFF00"/>
              </a:solidFill>
              <a:latin typeface="Old Standard TT"/>
              <a:ea typeface="Old Standard TT"/>
              <a:cs typeface="Old Standard TT"/>
              <a:sym typeface="Old Standard TT"/>
            </a:endParaRPr>
          </a:p>
          <a:p>
            <a:pPr marL="0" lvl="0" indent="0" algn="l" rtl="0">
              <a:spcBef>
                <a:spcPts val="0"/>
              </a:spcBef>
              <a:spcAft>
                <a:spcPts val="0"/>
              </a:spcAft>
              <a:buClr>
                <a:schemeClr val="dk1"/>
              </a:buClr>
              <a:buSzPts val="1100"/>
              <a:buFont typeface="Arial"/>
              <a:buNone/>
            </a:pPr>
            <a:endParaRPr sz="1200" b="1">
              <a:solidFill>
                <a:srgbClr val="FFFF00"/>
              </a:solidFill>
              <a:latin typeface="Old Standard TT"/>
              <a:ea typeface="Old Standard TT"/>
              <a:cs typeface="Old Standard TT"/>
              <a:sym typeface="Old Standard TT"/>
            </a:endParaRPr>
          </a:p>
          <a:p>
            <a:pPr marL="457200" lvl="0" indent="-304800" algn="l" rtl="0">
              <a:spcBef>
                <a:spcPts val="0"/>
              </a:spcBef>
              <a:spcAft>
                <a:spcPts val="0"/>
              </a:spcAft>
              <a:buClr>
                <a:srgbClr val="FFFF00"/>
              </a:buClr>
              <a:buSzPts val="1200"/>
              <a:buFont typeface="Old Standard TT"/>
              <a:buChar char="❖"/>
            </a:pPr>
            <a:r>
              <a:rPr lang="en" sz="1200" b="1">
                <a:solidFill>
                  <a:srgbClr val="FFFF00"/>
                </a:solidFill>
                <a:latin typeface="Old Standard TT"/>
                <a:ea typeface="Old Standard TT"/>
                <a:cs typeface="Old Standard TT"/>
                <a:sym typeface="Old Standard TT"/>
              </a:rPr>
              <a:t>Henry Chan</a:t>
            </a:r>
            <a:endParaRPr sz="1200" b="1">
              <a:solidFill>
                <a:srgbClr val="FFFF00"/>
              </a:solidFill>
              <a:latin typeface="Old Standard TT"/>
              <a:ea typeface="Old Standard TT"/>
              <a:cs typeface="Old Standard TT"/>
              <a:sym typeface="Old Standard TT"/>
            </a:endParaRPr>
          </a:p>
          <a:p>
            <a:pPr marL="457200" lvl="0" indent="-304800" algn="l" rtl="0">
              <a:spcBef>
                <a:spcPts val="0"/>
              </a:spcBef>
              <a:spcAft>
                <a:spcPts val="0"/>
              </a:spcAft>
              <a:buClr>
                <a:srgbClr val="FFFF00"/>
              </a:buClr>
              <a:buSzPts val="1200"/>
              <a:buFont typeface="Old Standard TT"/>
              <a:buChar char="❖"/>
            </a:pPr>
            <a:r>
              <a:rPr lang="en" sz="1200" b="1">
                <a:solidFill>
                  <a:srgbClr val="FFFF00"/>
                </a:solidFill>
                <a:latin typeface="Old Standard TT"/>
                <a:ea typeface="Old Standard TT"/>
                <a:cs typeface="Old Standard TT"/>
                <a:sym typeface="Old Standard TT"/>
              </a:rPr>
              <a:t>Rishabh Jagtap</a:t>
            </a:r>
            <a:endParaRPr sz="1200" b="1">
              <a:solidFill>
                <a:srgbClr val="FFFF00"/>
              </a:solidFill>
              <a:latin typeface="Old Standard TT"/>
              <a:ea typeface="Old Standard TT"/>
              <a:cs typeface="Old Standard TT"/>
              <a:sym typeface="Old Standard TT"/>
            </a:endParaRPr>
          </a:p>
          <a:p>
            <a:pPr marL="457200" lvl="0" indent="-304800" algn="l" rtl="0">
              <a:spcBef>
                <a:spcPts val="0"/>
              </a:spcBef>
              <a:spcAft>
                <a:spcPts val="0"/>
              </a:spcAft>
              <a:buClr>
                <a:srgbClr val="FFFF00"/>
              </a:buClr>
              <a:buSzPts val="1200"/>
              <a:buFont typeface="Old Standard TT"/>
              <a:buChar char="❖"/>
            </a:pPr>
            <a:r>
              <a:rPr lang="en" sz="1200" b="1">
                <a:solidFill>
                  <a:srgbClr val="FFFF00"/>
                </a:solidFill>
                <a:latin typeface="Old Standard TT"/>
                <a:ea typeface="Old Standard TT"/>
                <a:cs typeface="Old Standard TT"/>
                <a:sym typeface="Old Standard TT"/>
              </a:rPr>
              <a:t>Shailendra Rathore</a:t>
            </a:r>
            <a:endParaRPr sz="1800">
              <a:solidFill>
                <a:srgbClr val="FFFF00"/>
              </a:solidFill>
              <a:latin typeface="Old Standard TT"/>
              <a:ea typeface="Old Standard TT"/>
              <a:cs typeface="Old Standard TT"/>
              <a:sym typeface="Old Standard TT"/>
            </a:endParaRPr>
          </a:p>
        </p:txBody>
      </p:sp>
      <p:sp>
        <p:nvSpPr>
          <p:cNvPr id="62" name="Google Shape;62;p13"/>
          <p:cNvSpPr txBox="1"/>
          <p:nvPr/>
        </p:nvSpPr>
        <p:spPr>
          <a:xfrm>
            <a:off x="190775" y="4710600"/>
            <a:ext cx="2913000" cy="33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b="1">
                <a:solidFill>
                  <a:srgbClr val="FFFF00"/>
                </a:solidFill>
                <a:latin typeface="Old Standard TT"/>
                <a:ea typeface="Old Standard TT"/>
                <a:cs typeface="Old Standard TT"/>
                <a:sym typeface="Old Standard TT"/>
              </a:rPr>
              <a:t>University of Delaware</a:t>
            </a:r>
            <a:endParaRPr b="1">
              <a:solidFill>
                <a:srgbClr val="FFFF00"/>
              </a:solidFill>
              <a:latin typeface="Old Standard TT"/>
              <a:ea typeface="Old Standard TT"/>
              <a:cs typeface="Old Standard TT"/>
              <a:sym typeface="Old Standard TT"/>
            </a:endParaRPr>
          </a:p>
          <a:p>
            <a:pPr marL="0" lvl="0" indent="0" algn="l" rtl="0">
              <a:spcBef>
                <a:spcPts val="0"/>
              </a:spcBef>
              <a:spcAft>
                <a:spcPts val="0"/>
              </a:spcAft>
              <a:buNone/>
            </a:pPr>
            <a:endParaRPr sz="1800">
              <a:solidFill>
                <a:schemeClr val="dk2"/>
              </a:solidFill>
            </a:endParaRPr>
          </a:p>
        </p:txBody>
      </p:sp>
      <p:sp>
        <p:nvSpPr>
          <p:cNvPr id="63" name="Google Shape;63;p13"/>
          <p:cNvSpPr txBox="1"/>
          <p:nvPr/>
        </p:nvSpPr>
        <p:spPr>
          <a:xfrm>
            <a:off x="2061750" y="1071750"/>
            <a:ext cx="5194800" cy="697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sz="3000" b="1">
                <a:solidFill>
                  <a:srgbClr val="FFFF00"/>
                </a:solidFill>
                <a:latin typeface="Old Standard TT"/>
                <a:ea typeface="Old Standard TT"/>
                <a:cs typeface="Old Standard TT"/>
                <a:sym typeface="Old Standard TT"/>
              </a:rPr>
              <a:t>ABC Security Inc.</a:t>
            </a:r>
            <a:endParaRPr sz="1800">
              <a:solidFill>
                <a:srgbClr val="FFFF00"/>
              </a:solidFill>
              <a:latin typeface="Old Standard TT"/>
              <a:ea typeface="Old Standard TT"/>
              <a:cs typeface="Old Standard TT"/>
              <a:sym typeface="Old Standard T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22"/>
          <p:cNvSpPr txBox="1">
            <a:spLocks noGrp="1"/>
          </p:cNvSpPr>
          <p:nvPr>
            <p:ph type="title"/>
          </p:nvPr>
        </p:nvSpPr>
        <p:spPr>
          <a:xfrm>
            <a:off x="2523250" y="0"/>
            <a:ext cx="2905500" cy="435300"/>
          </a:xfrm>
          <a:prstGeom prst="rect">
            <a:avLst/>
          </a:prstGeom>
          <a:solidFill>
            <a:srgbClr val="FFF2CC"/>
          </a:solidFill>
        </p:spPr>
        <p:txBody>
          <a:bodyPr spcFirstLastPara="1" wrap="square" lIns="91425" tIns="91425" rIns="91425" bIns="91425" anchor="t" anchorCtr="0">
            <a:normAutofit/>
          </a:bodyPr>
          <a:lstStyle/>
          <a:p>
            <a:pPr marL="0" lvl="0" indent="0" algn="l" rtl="0">
              <a:spcBef>
                <a:spcPts val="0"/>
              </a:spcBef>
              <a:spcAft>
                <a:spcPts val="0"/>
              </a:spcAft>
              <a:buSzPts val="990"/>
              <a:buNone/>
            </a:pPr>
            <a:r>
              <a:rPr lang="en" sz="1620" b="1"/>
              <a:t>Risk Scoring Classification</a:t>
            </a:r>
            <a:endParaRPr sz="1620" b="1"/>
          </a:p>
        </p:txBody>
      </p:sp>
      <p:pic>
        <p:nvPicPr>
          <p:cNvPr id="142" name="Google Shape;142;p22"/>
          <p:cNvPicPr preferRelativeResize="0"/>
          <p:nvPr/>
        </p:nvPicPr>
        <p:blipFill>
          <a:blip r:embed="rId3">
            <a:alphaModFix/>
          </a:blip>
          <a:stretch>
            <a:fillRect/>
          </a:stretch>
        </p:blipFill>
        <p:spPr>
          <a:xfrm>
            <a:off x="117425" y="528725"/>
            <a:ext cx="8690875" cy="4462882"/>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23"/>
          <p:cNvSpPr txBox="1">
            <a:spLocks noGrp="1"/>
          </p:cNvSpPr>
          <p:nvPr>
            <p:ph type="title"/>
          </p:nvPr>
        </p:nvSpPr>
        <p:spPr>
          <a:xfrm>
            <a:off x="2583500" y="0"/>
            <a:ext cx="4131000" cy="435300"/>
          </a:xfrm>
          <a:prstGeom prst="rect">
            <a:avLst/>
          </a:prstGeom>
          <a:solidFill>
            <a:srgbClr val="FFF2CC"/>
          </a:solidFill>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1600" b="1"/>
              <a:t>Risk - Level Metrics and Classification</a:t>
            </a:r>
            <a:endParaRPr sz="1600" b="1"/>
          </a:p>
        </p:txBody>
      </p:sp>
      <p:sp>
        <p:nvSpPr>
          <p:cNvPr id="148" name="Google Shape;148;p23"/>
          <p:cNvSpPr txBox="1"/>
          <p:nvPr/>
        </p:nvSpPr>
        <p:spPr>
          <a:xfrm>
            <a:off x="84850" y="396225"/>
            <a:ext cx="6295500" cy="7044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1200"/>
              </a:spcBef>
              <a:spcAft>
                <a:spcPts val="0"/>
              </a:spcAft>
              <a:buNone/>
            </a:pPr>
            <a:r>
              <a:rPr lang="en" sz="1200" b="1">
                <a:solidFill>
                  <a:schemeClr val="dk1"/>
                </a:solidFill>
              </a:rPr>
              <a:t> </a:t>
            </a:r>
            <a:r>
              <a:rPr lang="en" sz="1200">
                <a:solidFill>
                  <a:schemeClr val="dk1"/>
                </a:solidFill>
                <a:latin typeface="Old Standard TT"/>
                <a:ea typeface="Old Standard TT"/>
                <a:cs typeface="Old Standard TT"/>
                <a:sym typeface="Old Standard TT"/>
              </a:rPr>
              <a:t>A Risk-Level Metrics system was employed to generate risk ratings.</a:t>
            </a:r>
            <a:endParaRPr sz="1200">
              <a:solidFill>
                <a:schemeClr val="dk1"/>
              </a:solidFill>
              <a:latin typeface="Old Standard TT"/>
              <a:ea typeface="Old Standard TT"/>
              <a:cs typeface="Old Standard TT"/>
              <a:sym typeface="Old Standard TT"/>
            </a:endParaRPr>
          </a:p>
          <a:p>
            <a:pPr marL="0" lvl="0" indent="0" algn="l" rtl="0">
              <a:lnSpc>
                <a:spcPct val="150000"/>
              </a:lnSpc>
              <a:spcBef>
                <a:spcPts val="1200"/>
              </a:spcBef>
              <a:spcAft>
                <a:spcPts val="0"/>
              </a:spcAft>
              <a:buNone/>
            </a:pPr>
            <a:r>
              <a:rPr lang="en" sz="1200">
                <a:solidFill>
                  <a:schemeClr val="dk1"/>
                </a:solidFill>
                <a:latin typeface="Old Standard TT"/>
                <a:ea typeface="Old Standard TT"/>
                <a:cs typeface="Old Standard TT"/>
                <a:sym typeface="Old Standard TT"/>
              </a:rPr>
              <a:t> Categorizing them as:</a:t>
            </a:r>
            <a:endParaRPr sz="1200">
              <a:solidFill>
                <a:schemeClr val="dk1"/>
              </a:solidFill>
              <a:latin typeface="Old Standard TT"/>
              <a:ea typeface="Old Standard TT"/>
              <a:cs typeface="Old Standard TT"/>
              <a:sym typeface="Old Standard TT"/>
            </a:endParaRPr>
          </a:p>
          <a:p>
            <a:pPr marL="0" lvl="0" indent="0" algn="l" rtl="0">
              <a:lnSpc>
                <a:spcPct val="150000"/>
              </a:lnSpc>
              <a:spcBef>
                <a:spcPts val="1200"/>
              </a:spcBef>
              <a:spcAft>
                <a:spcPts val="1200"/>
              </a:spcAft>
              <a:buNone/>
            </a:pPr>
            <a:endParaRPr sz="600">
              <a:solidFill>
                <a:schemeClr val="dk1"/>
              </a:solidFill>
            </a:endParaRPr>
          </a:p>
        </p:txBody>
      </p:sp>
      <p:graphicFrame>
        <p:nvGraphicFramePr>
          <p:cNvPr id="149" name="Google Shape;149;p23"/>
          <p:cNvGraphicFramePr/>
          <p:nvPr>
            <p:extLst>
              <p:ext uri="{D42A27DB-BD31-4B8C-83A1-F6EECF244321}">
                <p14:modId xmlns:p14="http://schemas.microsoft.com/office/powerpoint/2010/main" val="2832592585"/>
              </p:ext>
            </p:extLst>
          </p:nvPr>
        </p:nvGraphicFramePr>
        <p:xfrm>
          <a:off x="196725" y="1039801"/>
          <a:ext cx="8750550" cy="3995919"/>
        </p:xfrm>
        <a:graphic>
          <a:graphicData uri="http://schemas.openxmlformats.org/drawingml/2006/table">
            <a:tbl>
              <a:tblPr>
                <a:noFill/>
                <a:tableStyleId>{1C1B9235-8309-4A7B-B6B3-B626C3FF832D}</a:tableStyleId>
              </a:tblPr>
              <a:tblGrid>
                <a:gridCol w="1669000">
                  <a:extLst>
                    <a:ext uri="{9D8B030D-6E8A-4147-A177-3AD203B41FA5}">
                      <a16:colId xmlns:a16="http://schemas.microsoft.com/office/drawing/2014/main" val="20000"/>
                    </a:ext>
                  </a:extLst>
                </a:gridCol>
                <a:gridCol w="1883100">
                  <a:extLst>
                    <a:ext uri="{9D8B030D-6E8A-4147-A177-3AD203B41FA5}">
                      <a16:colId xmlns:a16="http://schemas.microsoft.com/office/drawing/2014/main" val="20001"/>
                    </a:ext>
                  </a:extLst>
                </a:gridCol>
                <a:gridCol w="5198450">
                  <a:extLst>
                    <a:ext uri="{9D8B030D-6E8A-4147-A177-3AD203B41FA5}">
                      <a16:colId xmlns:a16="http://schemas.microsoft.com/office/drawing/2014/main" val="20002"/>
                    </a:ext>
                  </a:extLst>
                </a:gridCol>
              </a:tblGrid>
              <a:tr h="615650">
                <a:tc>
                  <a:txBody>
                    <a:bodyPr/>
                    <a:lstStyle/>
                    <a:p>
                      <a:pPr marL="0" lvl="0" indent="0" algn="l" rtl="0">
                        <a:spcBef>
                          <a:spcPts val="0"/>
                        </a:spcBef>
                        <a:spcAft>
                          <a:spcPts val="0"/>
                        </a:spcAft>
                        <a:buNone/>
                      </a:pPr>
                      <a:r>
                        <a:rPr lang="en" b="1">
                          <a:latin typeface="Old Standard TT"/>
                          <a:ea typeface="Old Standard TT"/>
                          <a:cs typeface="Old Standard TT"/>
                          <a:sym typeface="Old Standard TT"/>
                        </a:rPr>
                        <a:t>Risk</a:t>
                      </a:r>
                      <a:endParaRPr b="1">
                        <a:latin typeface="Old Standard TT"/>
                        <a:ea typeface="Old Standard TT"/>
                        <a:cs typeface="Old Standard TT"/>
                        <a:sym typeface="Old Standard TT"/>
                      </a:endParaRPr>
                    </a:p>
                  </a:txBody>
                  <a:tcPr marL="91425" marR="91425" marT="91425" marB="91425">
                    <a:solidFill>
                      <a:srgbClr val="CFE2F3"/>
                    </a:solidFill>
                  </a:tcPr>
                </a:tc>
                <a:tc>
                  <a:txBody>
                    <a:bodyPr/>
                    <a:lstStyle/>
                    <a:p>
                      <a:pPr marL="0" lvl="0" indent="0" algn="l" rtl="0">
                        <a:spcBef>
                          <a:spcPts val="0"/>
                        </a:spcBef>
                        <a:spcAft>
                          <a:spcPts val="0"/>
                        </a:spcAft>
                        <a:buNone/>
                      </a:pPr>
                      <a:r>
                        <a:rPr lang="en" b="1">
                          <a:latin typeface="Old Standard TT"/>
                          <a:ea typeface="Old Standard TT"/>
                          <a:cs typeface="Old Standard TT"/>
                          <a:sym typeface="Old Standard TT"/>
                        </a:rPr>
                        <a:t>Scores</a:t>
                      </a:r>
                      <a:endParaRPr b="1">
                        <a:latin typeface="Old Standard TT"/>
                        <a:ea typeface="Old Standard TT"/>
                        <a:cs typeface="Old Standard TT"/>
                        <a:sym typeface="Old Standard TT"/>
                      </a:endParaRPr>
                    </a:p>
                  </a:txBody>
                  <a:tcPr marL="91425" marR="91425" marT="91425" marB="91425">
                    <a:solidFill>
                      <a:srgbClr val="CFE2F3"/>
                    </a:solidFill>
                  </a:tcPr>
                </a:tc>
                <a:tc>
                  <a:txBody>
                    <a:bodyPr/>
                    <a:lstStyle/>
                    <a:p>
                      <a:pPr marL="0" lvl="0" indent="0" algn="l" rtl="0">
                        <a:spcBef>
                          <a:spcPts val="0"/>
                        </a:spcBef>
                        <a:spcAft>
                          <a:spcPts val="0"/>
                        </a:spcAft>
                        <a:buNone/>
                      </a:pPr>
                      <a:r>
                        <a:rPr lang="en" b="1">
                          <a:latin typeface="Old Standard TT"/>
                          <a:ea typeface="Old Standard TT"/>
                          <a:cs typeface="Old Standard TT"/>
                          <a:sym typeface="Old Standard TT"/>
                        </a:rPr>
                        <a:t>Follow up Action Required</a:t>
                      </a:r>
                      <a:endParaRPr b="1">
                        <a:latin typeface="Old Standard TT"/>
                        <a:ea typeface="Old Standard TT"/>
                        <a:cs typeface="Old Standard TT"/>
                        <a:sym typeface="Old Standard TT"/>
                      </a:endParaRPr>
                    </a:p>
                  </a:txBody>
                  <a:tcPr marL="91425" marR="91425" marT="91425" marB="91425">
                    <a:solidFill>
                      <a:srgbClr val="CFE2F3"/>
                    </a:solidFill>
                  </a:tcPr>
                </a:tc>
                <a:extLst>
                  <a:ext uri="{0D108BD9-81ED-4DB2-BD59-A6C34878D82A}">
                    <a16:rowId xmlns:a16="http://schemas.microsoft.com/office/drawing/2014/main" val="10000"/>
                  </a:ext>
                </a:extLst>
              </a:tr>
              <a:tr h="721900">
                <a:tc>
                  <a:txBody>
                    <a:bodyPr/>
                    <a:lstStyle/>
                    <a:p>
                      <a:pPr marL="0" lvl="0" indent="0" algn="l" rtl="0">
                        <a:spcBef>
                          <a:spcPts val="0"/>
                        </a:spcBef>
                        <a:spcAft>
                          <a:spcPts val="0"/>
                        </a:spcAft>
                        <a:buNone/>
                      </a:pPr>
                      <a:r>
                        <a:rPr lang="en" b="1">
                          <a:latin typeface="Old Standard TT"/>
                          <a:ea typeface="Old Standard TT"/>
                          <a:cs typeface="Old Standard TT"/>
                          <a:sym typeface="Old Standard TT"/>
                        </a:rPr>
                        <a:t>Low</a:t>
                      </a:r>
                      <a:endParaRPr b="1">
                        <a:latin typeface="Old Standard TT"/>
                        <a:ea typeface="Old Standard TT"/>
                        <a:cs typeface="Old Standard TT"/>
                        <a:sym typeface="Old Standard TT"/>
                      </a:endParaRPr>
                    </a:p>
                  </a:txBody>
                  <a:tcPr marL="91425" marR="91425" marT="91425" marB="91425">
                    <a:solidFill>
                      <a:srgbClr val="FFF2CC"/>
                    </a:solidFill>
                  </a:tcPr>
                </a:tc>
                <a:tc>
                  <a:txBody>
                    <a:bodyPr/>
                    <a:lstStyle/>
                    <a:p>
                      <a:pPr marL="0" lvl="0" indent="0" algn="l" rtl="0">
                        <a:spcBef>
                          <a:spcPts val="0"/>
                        </a:spcBef>
                        <a:spcAft>
                          <a:spcPts val="0"/>
                        </a:spcAft>
                        <a:buNone/>
                      </a:pPr>
                      <a:r>
                        <a:rPr lang="en" b="1">
                          <a:latin typeface="Old Standard TT"/>
                          <a:ea typeface="Old Standard TT"/>
                          <a:cs typeface="Old Standard TT"/>
                          <a:sym typeface="Old Standard TT"/>
                        </a:rPr>
                        <a:t>1 to 10</a:t>
                      </a:r>
                      <a:endParaRPr b="1">
                        <a:latin typeface="Old Standard TT"/>
                        <a:ea typeface="Old Standard TT"/>
                        <a:cs typeface="Old Standard TT"/>
                        <a:sym typeface="Old Standard TT"/>
                      </a:endParaRPr>
                    </a:p>
                  </a:txBody>
                  <a:tcPr marL="91425" marR="91425" marT="91425" marB="91425"/>
                </a:tc>
                <a:tc>
                  <a:txBody>
                    <a:bodyPr/>
                    <a:lstStyle/>
                    <a:p>
                      <a:pPr marL="0" lvl="0" indent="0" algn="l" rtl="0">
                        <a:lnSpc>
                          <a:spcPct val="150000"/>
                        </a:lnSpc>
                        <a:spcBef>
                          <a:spcPts val="0"/>
                        </a:spcBef>
                        <a:spcAft>
                          <a:spcPts val="0"/>
                        </a:spcAft>
                        <a:buNone/>
                      </a:pPr>
                      <a:r>
                        <a:rPr lang="en" sz="1200">
                          <a:solidFill>
                            <a:schemeClr val="dk1"/>
                          </a:solidFill>
                          <a:latin typeface="Old Standard TT"/>
                          <a:ea typeface="Old Standard TT"/>
                          <a:cs typeface="Old Standard TT"/>
                          <a:sym typeface="Old Standard TT"/>
                        </a:rPr>
                        <a:t>The company can decide whether to develop an action plan o r accept the risk.</a:t>
                      </a:r>
                      <a:endParaRPr sz="1200">
                        <a:solidFill>
                          <a:schemeClr val="dk1"/>
                        </a:solidFill>
                        <a:latin typeface="Old Standard TT"/>
                        <a:ea typeface="Old Standard TT"/>
                        <a:cs typeface="Old Standard TT"/>
                        <a:sym typeface="Old Standard TT"/>
                      </a:endParaRPr>
                    </a:p>
                    <a:p>
                      <a:pPr marL="0" lvl="0" indent="0" algn="l" rtl="0">
                        <a:spcBef>
                          <a:spcPts val="1200"/>
                        </a:spcBef>
                        <a:spcAft>
                          <a:spcPts val="0"/>
                        </a:spcAft>
                        <a:buNone/>
                      </a:pPr>
                      <a:endParaRPr sz="1200">
                        <a:latin typeface="Old Standard TT"/>
                        <a:ea typeface="Old Standard TT"/>
                        <a:cs typeface="Old Standard TT"/>
                        <a:sym typeface="Old Standard TT"/>
                      </a:endParaRPr>
                    </a:p>
                  </a:txBody>
                  <a:tcPr marL="91425" marR="91425" marT="91425" marB="91425"/>
                </a:tc>
                <a:extLst>
                  <a:ext uri="{0D108BD9-81ED-4DB2-BD59-A6C34878D82A}">
                    <a16:rowId xmlns:a16="http://schemas.microsoft.com/office/drawing/2014/main" val="10001"/>
                  </a:ext>
                </a:extLst>
              </a:tr>
              <a:tr h="888075">
                <a:tc>
                  <a:txBody>
                    <a:bodyPr/>
                    <a:lstStyle/>
                    <a:p>
                      <a:pPr marL="0" lvl="0" indent="0" algn="l" rtl="0">
                        <a:spcBef>
                          <a:spcPts val="0"/>
                        </a:spcBef>
                        <a:spcAft>
                          <a:spcPts val="0"/>
                        </a:spcAft>
                        <a:buNone/>
                      </a:pPr>
                      <a:r>
                        <a:rPr lang="en" b="1">
                          <a:latin typeface="Old Standard TT"/>
                          <a:ea typeface="Old Standard TT"/>
                          <a:cs typeface="Old Standard TT"/>
                          <a:sym typeface="Old Standard TT"/>
                        </a:rPr>
                        <a:t>Medium</a:t>
                      </a:r>
                      <a:endParaRPr b="1">
                        <a:latin typeface="Old Standard TT"/>
                        <a:ea typeface="Old Standard TT"/>
                        <a:cs typeface="Old Standard TT"/>
                        <a:sym typeface="Old Standard TT"/>
                      </a:endParaRPr>
                    </a:p>
                  </a:txBody>
                  <a:tcPr marL="91425" marR="91425" marT="91425" marB="91425">
                    <a:solidFill>
                      <a:srgbClr val="EAD1DC"/>
                    </a:solidFill>
                  </a:tcPr>
                </a:tc>
                <a:tc>
                  <a:txBody>
                    <a:bodyPr/>
                    <a:lstStyle/>
                    <a:p>
                      <a:pPr marL="0" lvl="0" indent="0" algn="l" rtl="0">
                        <a:spcBef>
                          <a:spcPts val="0"/>
                        </a:spcBef>
                        <a:spcAft>
                          <a:spcPts val="0"/>
                        </a:spcAft>
                        <a:buNone/>
                      </a:pPr>
                      <a:r>
                        <a:rPr lang="en" b="1">
                          <a:latin typeface="Old Standard TT"/>
                          <a:ea typeface="Old Standard TT"/>
                          <a:cs typeface="Old Standard TT"/>
                          <a:sym typeface="Old Standard TT"/>
                        </a:rPr>
                        <a:t>10 to 50</a:t>
                      </a:r>
                      <a:endParaRPr b="1">
                        <a:latin typeface="Old Standard TT"/>
                        <a:ea typeface="Old Standard TT"/>
                        <a:cs typeface="Old Standard TT"/>
                        <a:sym typeface="Old Standard TT"/>
                      </a:endParaRPr>
                    </a:p>
                  </a:txBody>
                  <a:tcPr marL="91425" marR="91425" marT="91425" marB="91425"/>
                </a:tc>
                <a:tc>
                  <a:txBody>
                    <a:bodyPr/>
                    <a:lstStyle/>
                    <a:p>
                      <a:pPr marL="0" lvl="0" indent="0" algn="l" rtl="0">
                        <a:lnSpc>
                          <a:spcPct val="150000"/>
                        </a:lnSpc>
                        <a:spcBef>
                          <a:spcPts val="0"/>
                        </a:spcBef>
                        <a:spcAft>
                          <a:spcPts val="1200"/>
                        </a:spcAft>
                        <a:buNone/>
                      </a:pPr>
                      <a:r>
                        <a:rPr lang="en" sz="1200">
                          <a:solidFill>
                            <a:schemeClr val="dk1"/>
                          </a:solidFill>
                          <a:latin typeface="Old Standard TT"/>
                          <a:ea typeface="Old Standard TT"/>
                          <a:cs typeface="Old Standard TT"/>
                          <a:sym typeface="Old Standard TT"/>
                        </a:rPr>
                        <a:t>While the system can continue operating, an action plan is required within a reasonable timeframe. Medium-risk issues are closely monitored as they can escalate</a:t>
                      </a:r>
                      <a:endParaRPr sz="1200">
                        <a:latin typeface="Old Standard TT"/>
                        <a:ea typeface="Old Standard TT"/>
                        <a:cs typeface="Old Standard TT"/>
                        <a:sym typeface="Old Standard TT"/>
                      </a:endParaRPr>
                    </a:p>
                  </a:txBody>
                  <a:tcPr marL="91425" marR="91425" marT="91425" marB="91425"/>
                </a:tc>
                <a:extLst>
                  <a:ext uri="{0D108BD9-81ED-4DB2-BD59-A6C34878D82A}">
                    <a16:rowId xmlns:a16="http://schemas.microsoft.com/office/drawing/2014/main" val="10002"/>
                  </a:ext>
                </a:extLst>
              </a:tr>
              <a:tr h="1302525">
                <a:tc>
                  <a:txBody>
                    <a:bodyPr/>
                    <a:lstStyle/>
                    <a:p>
                      <a:pPr marL="0" lvl="0" indent="0" algn="l" rtl="0">
                        <a:spcBef>
                          <a:spcPts val="0"/>
                        </a:spcBef>
                        <a:spcAft>
                          <a:spcPts val="0"/>
                        </a:spcAft>
                        <a:buNone/>
                      </a:pPr>
                      <a:r>
                        <a:rPr lang="en" b="1">
                          <a:latin typeface="Old Standard TT"/>
                          <a:ea typeface="Old Standard TT"/>
                          <a:cs typeface="Old Standard TT"/>
                          <a:sym typeface="Old Standard TT"/>
                        </a:rPr>
                        <a:t>High</a:t>
                      </a:r>
                      <a:endParaRPr b="1">
                        <a:latin typeface="Old Standard TT"/>
                        <a:ea typeface="Old Standard TT"/>
                        <a:cs typeface="Old Standard TT"/>
                        <a:sym typeface="Old Standard TT"/>
                      </a:endParaRPr>
                    </a:p>
                  </a:txBody>
                  <a:tcPr marL="91425" marR="91425" marT="91425" marB="91425">
                    <a:solidFill>
                      <a:srgbClr val="F6B26B"/>
                    </a:solidFill>
                  </a:tcPr>
                </a:tc>
                <a:tc>
                  <a:txBody>
                    <a:bodyPr/>
                    <a:lstStyle/>
                    <a:p>
                      <a:pPr marL="0" lvl="0" indent="0" algn="l" rtl="0">
                        <a:spcBef>
                          <a:spcPts val="0"/>
                        </a:spcBef>
                        <a:spcAft>
                          <a:spcPts val="0"/>
                        </a:spcAft>
                        <a:buNone/>
                      </a:pPr>
                      <a:r>
                        <a:rPr lang="en" b="1">
                          <a:latin typeface="Old Standard TT"/>
                          <a:ea typeface="Old Standard TT"/>
                          <a:cs typeface="Old Standard TT"/>
                          <a:sym typeface="Old Standard TT"/>
                        </a:rPr>
                        <a:t>&gt; 50</a:t>
                      </a:r>
                      <a:endParaRPr b="1">
                        <a:latin typeface="Old Standard TT"/>
                        <a:ea typeface="Old Standard TT"/>
                        <a:cs typeface="Old Standard TT"/>
                        <a:sym typeface="Old Standard TT"/>
                      </a:endParaRPr>
                    </a:p>
                  </a:txBody>
                  <a:tcPr marL="91425" marR="91425" marT="91425" marB="91425"/>
                </a:tc>
                <a:tc>
                  <a:txBody>
                    <a:bodyPr/>
                    <a:lstStyle/>
                    <a:p>
                      <a:pPr marL="0" lvl="0" indent="0" algn="l" rtl="0">
                        <a:lnSpc>
                          <a:spcPct val="150000"/>
                        </a:lnSpc>
                        <a:spcBef>
                          <a:spcPts val="0"/>
                        </a:spcBef>
                        <a:spcAft>
                          <a:spcPts val="0"/>
                        </a:spcAft>
                        <a:buNone/>
                      </a:pPr>
                      <a:r>
                        <a:rPr lang="en" sz="1200" dirty="0">
                          <a:solidFill>
                            <a:schemeClr val="dk1"/>
                          </a:solidFill>
                          <a:latin typeface="Old Standard TT"/>
                          <a:ea typeface="Old Standard TT"/>
                          <a:cs typeface="Old Standard TT"/>
                          <a:sym typeface="Old Standard TT"/>
                        </a:rPr>
                        <a:t>A score higher than 50, necessitating immediate action. While the system can continue operating, an action plan must be developed and executed promptly.</a:t>
                      </a:r>
                      <a:endParaRPr sz="1200" dirty="0">
                        <a:solidFill>
                          <a:schemeClr val="dk1"/>
                        </a:solidFill>
                        <a:latin typeface="Old Standard TT"/>
                        <a:ea typeface="Old Standard TT"/>
                        <a:cs typeface="Old Standard TT"/>
                        <a:sym typeface="Old Standard TT"/>
                      </a:endParaRPr>
                    </a:p>
                    <a:p>
                      <a:pPr marL="0" lvl="0" indent="0" algn="l" rtl="0">
                        <a:spcBef>
                          <a:spcPts val="1200"/>
                        </a:spcBef>
                        <a:spcAft>
                          <a:spcPts val="0"/>
                        </a:spcAft>
                        <a:buNone/>
                      </a:pPr>
                      <a:endParaRPr sz="1200" dirty="0">
                        <a:latin typeface="Old Standard TT"/>
                        <a:ea typeface="Old Standard TT"/>
                        <a:cs typeface="Old Standard TT"/>
                        <a:sym typeface="Old Standard TT"/>
                      </a:endParaRPr>
                    </a:p>
                  </a:txBody>
                  <a:tcPr marL="91425" marR="91425" marT="91425" marB="91425"/>
                </a:tc>
                <a:extLst>
                  <a:ext uri="{0D108BD9-81ED-4DB2-BD59-A6C34878D82A}">
                    <a16:rowId xmlns:a16="http://schemas.microsoft.com/office/drawing/2014/main" val="10003"/>
                  </a:ext>
                </a:extLst>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24"/>
          <p:cNvSpPr txBox="1">
            <a:spLocks noGrp="1"/>
          </p:cNvSpPr>
          <p:nvPr>
            <p:ph type="title"/>
          </p:nvPr>
        </p:nvSpPr>
        <p:spPr>
          <a:xfrm>
            <a:off x="2583500" y="0"/>
            <a:ext cx="3666300" cy="435300"/>
          </a:xfrm>
          <a:prstGeom prst="rect">
            <a:avLst/>
          </a:prstGeom>
          <a:solidFill>
            <a:srgbClr val="FFF2CC"/>
          </a:solidFill>
        </p:spPr>
        <p:txBody>
          <a:bodyPr spcFirstLastPara="1" wrap="square" lIns="91425" tIns="91425" rIns="91425" bIns="91425" anchor="t" anchorCtr="0">
            <a:normAutofit/>
          </a:bodyPr>
          <a:lstStyle/>
          <a:p>
            <a:pPr marL="0" lvl="0" indent="0" algn="l" rtl="0">
              <a:spcBef>
                <a:spcPts val="0"/>
              </a:spcBef>
              <a:spcAft>
                <a:spcPts val="0"/>
              </a:spcAft>
              <a:buSzPts val="990"/>
              <a:buNone/>
            </a:pPr>
            <a:r>
              <a:rPr lang="en" sz="1620" b="1"/>
              <a:t>System Characterization</a:t>
            </a:r>
            <a:endParaRPr sz="1620" b="1"/>
          </a:p>
        </p:txBody>
      </p:sp>
      <p:sp>
        <p:nvSpPr>
          <p:cNvPr id="155" name="Google Shape;155;p24"/>
          <p:cNvSpPr txBox="1"/>
          <p:nvPr/>
        </p:nvSpPr>
        <p:spPr>
          <a:xfrm>
            <a:off x="73975" y="435300"/>
            <a:ext cx="2129400" cy="704400"/>
          </a:xfrm>
          <a:prstGeom prst="rect">
            <a:avLst/>
          </a:prstGeom>
          <a:noFill/>
          <a:ln>
            <a:noFill/>
          </a:ln>
        </p:spPr>
        <p:txBody>
          <a:bodyPr spcFirstLastPara="1" wrap="square" lIns="91425" tIns="91425" rIns="91425" bIns="91425" anchor="t" anchorCtr="0">
            <a:noAutofit/>
          </a:bodyPr>
          <a:lstStyle/>
          <a:p>
            <a:pPr marL="0" lvl="0" indent="0" algn="ctr" rtl="0">
              <a:lnSpc>
                <a:spcPct val="150000"/>
              </a:lnSpc>
              <a:spcBef>
                <a:spcPts val="1200"/>
              </a:spcBef>
              <a:spcAft>
                <a:spcPts val="0"/>
              </a:spcAft>
              <a:buNone/>
            </a:pPr>
            <a:r>
              <a:rPr lang="en" sz="1900" b="1">
                <a:solidFill>
                  <a:schemeClr val="dk1"/>
                </a:solidFill>
                <a:latin typeface="Old Standard TT"/>
                <a:ea typeface="Old Standard TT"/>
                <a:cs typeface="Old Standard TT"/>
                <a:sym typeface="Old Standard TT"/>
              </a:rPr>
              <a:t>Function: </a:t>
            </a:r>
            <a:endParaRPr sz="1900">
              <a:solidFill>
                <a:schemeClr val="dk1"/>
              </a:solidFill>
              <a:latin typeface="Old Standard TT"/>
              <a:ea typeface="Old Standard TT"/>
              <a:cs typeface="Old Standard TT"/>
              <a:sym typeface="Old Standard TT"/>
            </a:endParaRPr>
          </a:p>
          <a:p>
            <a:pPr marL="0" lvl="0" indent="0" algn="l" rtl="0">
              <a:lnSpc>
                <a:spcPct val="150000"/>
              </a:lnSpc>
              <a:spcBef>
                <a:spcPts val="1200"/>
              </a:spcBef>
              <a:spcAft>
                <a:spcPts val="1200"/>
              </a:spcAft>
              <a:buNone/>
            </a:pPr>
            <a:endParaRPr sz="600">
              <a:solidFill>
                <a:schemeClr val="dk1"/>
              </a:solidFill>
            </a:endParaRPr>
          </a:p>
        </p:txBody>
      </p:sp>
      <p:sp>
        <p:nvSpPr>
          <p:cNvPr id="156" name="Google Shape;156;p24"/>
          <p:cNvSpPr txBox="1"/>
          <p:nvPr/>
        </p:nvSpPr>
        <p:spPr>
          <a:xfrm>
            <a:off x="557950" y="1017800"/>
            <a:ext cx="7835100" cy="2441100"/>
          </a:xfrm>
          <a:prstGeom prst="rect">
            <a:avLst/>
          </a:prstGeom>
          <a:noFill/>
          <a:ln>
            <a:noFill/>
          </a:ln>
        </p:spPr>
        <p:txBody>
          <a:bodyPr spcFirstLastPara="1" wrap="square" lIns="91425" tIns="91425" rIns="91425" bIns="91425" anchor="t" anchorCtr="0">
            <a:noAutofit/>
          </a:bodyPr>
          <a:lstStyle/>
          <a:p>
            <a:pPr marL="457200" lvl="0" indent="-323850" algn="l" rtl="0">
              <a:spcBef>
                <a:spcPts val="0"/>
              </a:spcBef>
              <a:spcAft>
                <a:spcPts val="0"/>
              </a:spcAft>
              <a:buClr>
                <a:schemeClr val="dk1"/>
              </a:buClr>
              <a:buSzPts val="1500"/>
              <a:buFont typeface="Old Standard TT"/>
              <a:buChar char="-"/>
            </a:pPr>
            <a:r>
              <a:rPr lang="en" sz="1500">
                <a:solidFill>
                  <a:schemeClr val="dk1"/>
                </a:solidFill>
                <a:latin typeface="Old Standard TT"/>
                <a:ea typeface="Old Standard TT"/>
                <a:cs typeface="Old Standard TT"/>
                <a:sym typeface="Old Standard TT"/>
              </a:rPr>
              <a:t>Mainly use behaviorally AI and Machine Learning</a:t>
            </a:r>
            <a:endParaRPr sz="1500">
              <a:solidFill>
                <a:schemeClr val="dk1"/>
              </a:solidFill>
              <a:latin typeface="Old Standard TT"/>
              <a:ea typeface="Old Standard TT"/>
              <a:cs typeface="Old Standard TT"/>
              <a:sym typeface="Old Standard TT"/>
            </a:endParaRPr>
          </a:p>
          <a:p>
            <a:pPr marL="457200" lvl="0" indent="-323850" algn="l" rtl="0">
              <a:spcBef>
                <a:spcPts val="0"/>
              </a:spcBef>
              <a:spcAft>
                <a:spcPts val="0"/>
              </a:spcAft>
              <a:buClr>
                <a:schemeClr val="dk1"/>
              </a:buClr>
              <a:buSzPts val="1500"/>
              <a:buFont typeface="Old Standard TT"/>
              <a:buChar char="-"/>
            </a:pPr>
            <a:r>
              <a:rPr lang="en" sz="1500">
                <a:solidFill>
                  <a:schemeClr val="dk1"/>
                </a:solidFill>
                <a:latin typeface="Old Standard TT"/>
                <a:ea typeface="Old Standard TT"/>
                <a:cs typeface="Old Standard TT"/>
                <a:sym typeface="Old Standard TT"/>
              </a:rPr>
              <a:t>Able to learn “good behavior”</a:t>
            </a:r>
            <a:endParaRPr sz="1500">
              <a:solidFill>
                <a:schemeClr val="dk1"/>
              </a:solidFill>
              <a:latin typeface="Old Standard TT"/>
              <a:ea typeface="Old Standard TT"/>
              <a:cs typeface="Old Standard TT"/>
              <a:sym typeface="Old Standard TT"/>
            </a:endParaRPr>
          </a:p>
          <a:p>
            <a:pPr marL="457200" lvl="0" indent="-323850" algn="l" rtl="0">
              <a:spcBef>
                <a:spcPts val="0"/>
              </a:spcBef>
              <a:spcAft>
                <a:spcPts val="0"/>
              </a:spcAft>
              <a:buClr>
                <a:schemeClr val="dk1"/>
              </a:buClr>
              <a:buSzPts val="1500"/>
              <a:buFont typeface="Old Standard TT"/>
              <a:buChar char="-"/>
            </a:pPr>
            <a:r>
              <a:rPr lang="en" sz="1500">
                <a:solidFill>
                  <a:schemeClr val="dk1"/>
                </a:solidFill>
                <a:latin typeface="Old Standard TT"/>
                <a:ea typeface="Old Standard TT"/>
                <a:cs typeface="Old Standard TT"/>
                <a:sym typeface="Old Standard TT"/>
              </a:rPr>
              <a:t>Over thousands of unique signals</a:t>
            </a:r>
            <a:endParaRPr sz="1500">
              <a:solidFill>
                <a:schemeClr val="dk1"/>
              </a:solidFill>
              <a:latin typeface="Old Standard TT"/>
              <a:ea typeface="Old Standard TT"/>
              <a:cs typeface="Old Standard TT"/>
              <a:sym typeface="Old Standard TT"/>
            </a:endParaRPr>
          </a:p>
          <a:p>
            <a:pPr marL="457200" lvl="0" indent="-323850" algn="l" rtl="0">
              <a:spcBef>
                <a:spcPts val="0"/>
              </a:spcBef>
              <a:spcAft>
                <a:spcPts val="0"/>
              </a:spcAft>
              <a:buClr>
                <a:schemeClr val="dk1"/>
              </a:buClr>
              <a:buSzPts val="1500"/>
              <a:buFont typeface="Old Standard TT"/>
              <a:buChar char="-"/>
            </a:pPr>
            <a:r>
              <a:rPr lang="en" sz="1500">
                <a:solidFill>
                  <a:schemeClr val="dk1"/>
                </a:solidFill>
                <a:latin typeface="Old Standard TT"/>
                <a:ea typeface="Old Standard TT"/>
                <a:cs typeface="Old Standard TT"/>
                <a:sym typeface="Old Standard TT"/>
              </a:rPr>
              <a:t>Adaptable</a:t>
            </a:r>
            <a:endParaRPr sz="1500">
              <a:solidFill>
                <a:schemeClr val="dk1"/>
              </a:solidFill>
              <a:latin typeface="Old Standard TT"/>
              <a:ea typeface="Old Standard TT"/>
              <a:cs typeface="Old Standard TT"/>
              <a:sym typeface="Old Standard TT"/>
            </a:endParaRPr>
          </a:p>
          <a:p>
            <a:pPr marL="457200" lvl="0" indent="-323850" algn="l" rtl="0">
              <a:spcBef>
                <a:spcPts val="0"/>
              </a:spcBef>
              <a:spcAft>
                <a:spcPts val="0"/>
              </a:spcAft>
              <a:buClr>
                <a:schemeClr val="dk1"/>
              </a:buClr>
              <a:buSzPts val="1500"/>
              <a:buFont typeface="Old Standard TT"/>
              <a:buChar char="-"/>
            </a:pPr>
            <a:r>
              <a:rPr lang="en" sz="1500">
                <a:solidFill>
                  <a:schemeClr val="dk1"/>
                </a:solidFill>
                <a:latin typeface="Old Standard TT"/>
                <a:ea typeface="Old Standard TT"/>
                <a:cs typeface="Old Standard TT"/>
                <a:sym typeface="Old Standard TT"/>
              </a:rPr>
              <a:t>Will notified you when you are received an malicious email</a:t>
            </a:r>
            <a:endParaRPr sz="1500">
              <a:solidFill>
                <a:schemeClr val="dk1"/>
              </a:solidFill>
              <a:latin typeface="Old Standard TT"/>
              <a:ea typeface="Old Standard TT"/>
              <a:cs typeface="Old Standard TT"/>
              <a:sym typeface="Old Standard TT"/>
            </a:endParaRPr>
          </a:p>
          <a:p>
            <a:pPr marL="457200" lvl="0" indent="-323850" algn="l" rtl="0">
              <a:spcBef>
                <a:spcPts val="0"/>
              </a:spcBef>
              <a:spcAft>
                <a:spcPts val="0"/>
              </a:spcAft>
              <a:buClr>
                <a:schemeClr val="dk1"/>
              </a:buClr>
              <a:buSzPts val="1500"/>
              <a:buFont typeface="Old Standard TT"/>
              <a:buChar char="-"/>
            </a:pPr>
            <a:r>
              <a:rPr lang="en" sz="1500">
                <a:solidFill>
                  <a:schemeClr val="dk1"/>
                </a:solidFill>
                <a:latin typeface="Old Standard TT"/>
                <a:ea typeface="Old Standard TT"/>
                <a:cs typeface="Old Standard TT"/>
                <a:sym typeface="Old Standard TT"/>
              </a:rPr>
              <a:t>Filtering between safe, spam, and malicious</a:t>
            </a:r>
            <a:endParaRPr sz="1500">
              <a:solidFill>
                <a:schemeClr val="dk1"/>
              </a:solidFill>
              <a:latin typeface="Old Standard TT"/>
              <a:ea typeface="Old Standard TT"/>
              <a:cs typeface="Old Standard TT"/>
              <a:sym typeface="Old Standard TT"/>
            </a:endParaRPr>
          </a:p>
        </p:txBody>
      </p:sp>
      <p:pic>
        <p:nvPicPr>
          <p:cNvPr id="157" name="Google Shape;157;p24"/>
          <p:cNvPicPr preferRelativeResize="0"/>
          <p:nvPr/>
        </p:nvPicPr>
        <p:blipFill rotWithShape="1">
          <a:blip r:embed="rId3">
            <a:alphaModFix/>
          </a:blip>
          <a:srcRect/>
          <a:stretch/>
        </p:blipFill>
        <p:spPr>
          <a:xfrm>
            <a:off x="1402975" y="2647950"/>
            <a:ext cx="5566200" cy="22583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25"/>
          <p:cNvSpPr txBox="1">
            <a:spLocks noGrp="1"/>
          </p:cNvSpPr>
          <p:nvPr>
            <p:ph type="title"/>
          </p:nvPr>
        </p:nvSpPr>
        <p:spPr>
          <a:xfrm>
            <a:off x="3158800" y="61408"/>
            <a:ext cx="2633400" cy="435300"/>
          </a:xfrm>
          <a:prstGeom prst="rect">
            <a:avLst/>
          </a:prstGeom>
          <a:solidFill>
            <a:srgbClr val="FFF2CC"/>
          </a:solidFill>
        </p:spPr>
        <p:txBody>
          <a:bodyPr spcFirstLastPara="1" wrap="square" lIns="91425" tIns="91425" rIns="91425" bIns="91425" anchor="t" anchorCtr="0">
            <a:noAutofit/>
          </a:bodyPr>
          <a:lstStyle/>
          <a:p>
            <a:pPr marL="0" lvl="0" indent="0" algn="l" rtl="0">
              <a:spcBef>
                <a:spcPts val="0"/>
              </a:spcBef>
              <a:spcAft>
                <a:spcPts val="0"/>
              </a:spcAft>
              <a:buSzPts val="891"/>
              <a:buNone/>
            </a:pPr>
            <a:r>
              <a:rPr lang="en" sz="1658" b="1" dirty="0"/>
              <a:t>System Characterization</a:t>
            </a:r>
            <a:endParaRPr sz="1658" b="1" dirty="0"/>
          </a:p>
        </p:txBody>
      </p:sp>
      <p:sp>
        <p:nvSpPr>
          <p:cNvPr id="163" name="Google Shape;163;p25"/>
          <p:cNvSpPr txBox="1"/>
          <p:nvPr/>
        </p:nvSpPr>
        <p:spPr>
          <a:xfrm>
            <a:off x="73975" y="435300"/>
            <a:ext cx="2129400" cy="704400"/>
          </a:xfrm>
          <a:prstGeom prst="rect">
            <a:avLst/>
          </a:prstGeom>
          <a:noFill/>
          <a:ln>
            <a:noFill/>
          </a:ln>
        </p:spPr>
        <p:txBody>
          <a:bodyPr spcFirstLastPara="1" wrap="square" lIns="91425" tIns="91425" rIns="91425" bIns="91425" anchor="t" anchorCtr="0">
            <a:noAutofit/>
          </a:bodyPr>
          <a:lstStyle/>
          <a:p>
            <a:pPr marL="0" lvl="0" indent="0" algn="ctr" rtl="0">
              <a:lnSpc>
                <a:spcPct val="150000"/>
              </a:lnSpc>
              <a:spcBef>
                <a:spcPts val="1200"/>
              </a:spcBef>
              <a:spcAft>
                <a:spcPts val="0"/>
              </a:spcAft>
              <a:buNone/>
            </a:pPr>
            <a:r>
              <a:rPr lang="en" sz="1900" b="1">
                <a:solidFill>
                  <a:schemeClr val="dk1"/>
                </a:solidFill>
                <a:latin typeface="Old Standard TT"/>
                <a:ea typeface="Old Standard TT"/>
                <a:cs typeface="Old Standard TT"/>
                <a:sym typeface="Old Standard TT"/>
              </a:rPr>
              <a:t>Features</a:t>
            </a:r>
            <a:endParaRPr sz="1900">
              <a:solidFill>
                <a:schemeClr val="dk1"/>
              </a:solidFill>
              <a:latin typeface="Old Standard TT"/>
              <a:ea typeface="Old Standard TT"/>
              <a:cs typeface="Old Standard TT"/>
              <a:sym typeface="Old Standard TT"/>
            </a:endParaRPr>
          </a:p>
          <a:p>
            <a:pPr marL="0" lvl="0" indent="0" algn="l" rtl="0">
              <a:lnSpc>
                <a:spcPct val="150000"/>
              </a:lnSpc>
              <a:spcBef>
                <a:spcPts val="1200"/>
              </a:spcBef>
              <a:spcAft>
                <a:spcPts val="1200"/>
              </a:spcAft>
              <a:buNone/>
            </a:pPr>
            <a:endParaRPr sz="600">
              <a:solidFill>
                <a:schemeClr val="dk1"/>
              </a:solidFill>
            </a:endParaRPr>
          </a:p>
        </p:txBody>
      </p:sp>
      <p:sp>
        <p:nvSpPr>
          <p:cNvPr id="164" name="Google Shape;164;p25"/>
          <p:cNvSpPr txBox="1"/>
          <p:nvPr/>
        </p:nvSpPr>
        <p:spPr>
          <a:xfrm>
            <a:off x="557950" y="1017800"/>
            <a:ext cx="7835100" cy="9330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Clr>
                <a:schemeClr val="dk1"/>
              </a:buClr>
              <a:buSzPts val="1800"/>
              <a:buFont typeface="Old Standard TT"/>
              <a:buChar char="-"/>
            </a:pPr>
            <a:r>
              <a:rPr lang="en" sz="1800">
                <a:solidFill>
                  <a:schemeClr val="dk1"/>
                </a:solidFill>
                <a:latin typeface="Old Standard TT"/>
                <a:ea typeface="Old Standard TT"/>
                <a:cs typeface="Old Standard TT"/>
                <a:sym typeface="Old Standard TT"/>
              </a:rPr>
              <a:t>Can integrate multiple cloud email environment without interruptions.</a:t>
            </a:r>
            <a:endParaRPr sz="1800">
              <a:solidFill>
                <a:schemeClr val="dk1"/>
              </a:solidFill>
              <a:latin typeface="Old Standard TT"/>
              <a:ea typeface="Old Standard TT"/>
              <a:cs typeface="Old Standard TT"/>
              <a:sym typeface="Old Standard TT"/>
            </a:endParaRPr>
          </a:p>
          <a:p>
            <a:pPr marL="457200" lvl="0" indent="-342900" algn="l" rtl="0">
              <a:spcBef>
                <a:spcPts val="0"/>
              </a:spcBef>
              <a:spcAft>
                <a:spcPts val="0"/>
              </a:spcAft>
              <a:buClr>
                <a:schemeClr val="dk1"/>
              </a:buClr>
              <a:buSzPts val="1800"/>
              <a:buFont typeface="Old Standard TT"/>
              <a:buChar char="-"/>
            </a:pPr>
            <a:r>
              <a:rPr lang="en" sz="1800">
                <a:solidFill>
                  <a:schemeClr val="dk1"/>
                </a:solidFill>
                <a:latin typeface="Old Standard TT"/>
                <a:ea typeface="Old Standard TT"/>
                <a:cs typeface="Old Standard TT"/>
                <a:sym typeface="Old Standard TT"/>
              </a:rPr>
              <a:t>Reduce totals costs</a:t>
            </a:r>
            <a:endParaRPr sz="1800">
              <a:solidFill>
                <a:schemeClr val="dk1"/>
              </a:solidFill>
              <a:latin typeface="Old Standard TT"/>
              <a:ea typeface="Old Standard TT"/>
              <a:cs typeface="Old Standard TT"/>
              <a:sym typeface="Old Standard TT"/>
            </a:endParaRPr>
          </a:p>
          <a:p>
            <a:pPr marL="457200" lvl="0" indent="-342900" algn="l" rtl="0">
              <a:spcBef>
                <a:spcPts val="0"/>
              </a:spcBef>
              <a:spcAft>
                <a:spcPts val="0"/>
              </a:spcAft>
              <a:buClr>
                <a:schemeClr val="dk1"/>
              </a:buClr>
              <a:buSzPts val="1800"/>
              <a:buFont typeface="Old Standard TT"/>
              <a:buChar char="-"/>
            </a:pPr>
            <a:r>
              <a:rPr lang="en" sz="1800">
                <a:solidFill>
                  <a:schemeClr val="dk1"/>
                </a:solidFill>
                <a:latin typeface="Old Standard TT"/>
                <a:ea typeface="Old Standard TT"/>
                <a:cs typeface="Old Standard TT"/>
                <a:sym typeface="Old Standard TT"/>
              </a:rPr>
              <a:t>Examine behaviors across other third-party applications</a:t>
            </a:r>
            <a:endParaRPr sz="1800">
              <a:solidFill>
                <a:schemeClr val="dk1"/>
              </a:solidFill>
              <a:latin typeface="Old Standard TT"/>
              <a:ea typeface="Old Standard TT"/>
              <a:cs typeface="Old Standard TT"/>
              <a:sym typeface="Old Standard TT"/>
            </a:endParaRPr>
          </a:p>
        </p:txBody>
      </p:sp>
      <p:pic>
        <p:nvPicPr>
          <p:cNvPr id="165" name="Google Shape;165;p25"/>
          <p:cNvPicPr preferRelativeResize="0"/>
          <p:nvPr/>
        </p:nvPicPr>
        <p:blipFill rotWithShape="1">
          <a:blip r:embed="rId3">
            <a:alphaModFix/>
          </a:blip>
          <a:srcRect l="6539" r="-6540"/>
          <a:stretch/>
        </p:blipFill>
        <p:spPr>
          <a:xfrm>
            <a:off x="2289775" y="2124050"/>
            <a:ext cx="4617176" cy="288880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26"/>
          <p:cNvSpPr txBox="1">
            <a:spLocks noGrp="1"/>
          </p:cNvSpPr>
          <p:nvPr>
            <p:ph type="title"/>
          </p:nvPr>
        </p:nvSpPr>
        <p:spPr>
          <a:xfrm>
            <a:off x="3284000" y="0"/>
            <a:ext cx="1988400" cy="435300"/>
          </a:xfrm>
          <a:prstGeom prst="rect">
            <a:avLst/>
          </a:prstGeom>
          <a:solidFill>
            <a:srgbClr val="FFF2CC"/>
          </a:solidFill>
        </p:spPr>
        <p:txBody>
          <a:bodyPr spcFirstLastPara="1" wrap="square" lIns="91425" tIns="91425" rIns="91425" bIns="91425" anchor="t" anchorCtr="0">
            <a:normAutofit/>
          </a:bodyPr>
          <a:lstStyle/>
          <a:p>
            <a:pPr marL="0" lvl="0" indent="0" algn="l" rtl="0">
              <a:spcBef>
                <a:spcPts val="0"/>
              </a:spcBef>
              <a:spcAft>
                <a:spcPts val="0"/>
              </a:spcAft>
              <a:buSzPts val="990"/>
              <a:buNone/>
            </a:pPr>
            <a:r>
              <a:rPr lang="en" sz="1620" b="1"/>
              <a:t>Threat Statement</a:t>
            </a:r>
            <a:endParaRPr sz="1620" b="1"/>
          </a:p>
        </p:txBody>
      </p:sp>
      <p:sp>
        <p:nvSpPr>
          <p:cNvPr id="171" name="Google Shape;171;p26"/>
          <p:cNvSpPr txBox="1"/>
          <p:nvPr/>
        </p:nvSpPr>
        <p:spPr>
          <a:xfrm>
            <a:off x="73975" y="435300"/>
            <a:ext cx="2129400" cy="704400"/>
          </a:xfrm>
          <a:prstGeom prst="rect">
            <a:avLst/>
          </a:prstGeom>
          <a:noFill/>
          <a:ln>
            <a:noFill/>
          </a:ln>
        </p:spPr>
        <p:txBody>
          <a:bodyPr spcFirstLastPara="1" wrap="square" lIns="91425" tIns="91425" rIns="91425" bIns="91425" anchor="t" anchorCtr="0">
            <a:noAutofit/>
          </a:bodyPr>
          <a:lstStyle/>
          <a:p>
            <a:pPr marL="0" lvl="0" indent="0" algn="ctr" rtl="0">
              <a:lnSpc>
                <a:spcPct val="150000"/>
              </a:lnSpc>
              <a:spcBef>
                <a:spcPts val="1200"/>
              </a:spcBef>
              <a:spcAft>
                <a:spcPts val="0"/>
              </a:spcAft>
              <a:buNone/>
            </a:pPr>
            <a:r>
              <a:rPr lang="en" sz="1900" b="1">
                <a:solidFill>
                  <a:schemeClr val="dk1"/>
                </a:solidFill>
                <a:latin typeface="Old Standard TT"/>
                <a:ea typeface="Old Standard TT"/>
                <a:cs typeface="Old Standard TT"/>
                <a:sym typeface="Old Standard TT"/>
              </a:rPr>
              <a:t>Lists of Threats</a:t>
            </a:r>
            <a:endParaRPr sz="1900">
              <a:solidFill>
                <a:schemeClr val="dk1"/>
              </a:solidFill>
              <a:latin typeface="Old Standard TT"/>
              <a:ea typeface="Old Standard TT"/>
              <a:cs typeface="Old Standard TT"/>
              <a:sym typeface="Old Standard TT"/>
            </a:endParaRPr>
          </a:p>
          <a:p>
            <a:pPr marL="0" lvl="0" indent="0" algn="l" rtl="0">
              <a:lnSpc>
                <a:spcPct val="150000"/>
              </a:lnSpc>
              <a:spcBef>
                <a:spcPts val="1200"/>
              </a:spcBef>
              <a:spcAft>
                <a:spcPts val="1200"/>
              </a:spcAft>
              <a:buNone/>
            </a:pPr>
            <a:endParaRPr sz="600">
              <a:solidFill>
                <a:schemeClr val="dk1"/>
              </a:solidFill>
            </a:endParaRPr>
          </a:p>
        </p:txBody>
      </p:sp>
      <p:sp>
        <p:nvSpPr>
          <p:cNvPr id="172" name="Google Shape;172;p26"/>
          <p:cNvSpPr txBox="1"/>
          <p:nvPr/>
        </p:nvSpPr>
        <p:spPr>
          <a:xfrm>
            <a:off x="557950" y="1017800"/>
            <a:ext cx="3923700" cy="2441100"/>
          </a:xfrm>
          <a:prstGeom prst="rect">
            <a:avLst/>
          </a:prstGeom>
          <a:noFill/>
          <a:ln>
            <a:noFill/>
          </a:ln>
        </p:spPr>
        <p:txBody>
          <a:bodyPr spcFirstLastPara="1" wrap="square" lIns="91425" tIns="91425" rIns="91425" bIns="91425" anchor="t" anchorCtr="0">
            <a:noAutofit/>
          </a:bodyPr>
          <a:lstStyle/>
          <a:p>
            <a:pPr marL="457200" lvl="0" indent="-330200" algn="l" rtl="0">
              <a:spcBef>
                <a:spcPts val="0"/>
              </a:spcBef>
              <a:spcAft>
                <a:spcPts val="0"/>
              </a:spcAft>
              <a:buClr>
                <a:schemeClr val="dk1"/>
              </a:buClr>
              <a:buSzPts val="1600"/>
              <a:buFont typeface="Old Standard TT"/>
              <a:buChar char="●"/>
            </a:pPr>
            <a:r>
              <a:rPr lang="en" sz="1600">
                <a:solidFill>
                  <a:schemeClr val="dk1"/>
                </a:solidFill>
                <a:latin typeface="Old Standard TT"/>
                <a:ea typeface="Old Standard TT"/>
                <a:cs typeface="Old Standard TT"/>
                <a:sym typeface="Old Standard TT"/>
              </a:rPr>
              <a:t>External hackers</a:t>
            </a:r>
            <a:endParaRPr sz="1600">
              <a:solidFill>
                <a:schemeClr val="dk1"/>
              </a:solidFill>
              <a:latin typeface="Old Standard TT"/>
              <a:ea typeface="Old Standard TT"/>
              <a:cs typeface="Old Standard TT"/>
              <a:sym typeface="Old Standard TT"/>
            </a:endParaRPr>
          </a:p>
          <a:p>
            <a:pPr marL="457200" lvl="0" indent="-330200" algn="l" rtl="0">
              <a:spcBef>
                <a:spcPts val="0"/>
              </a:spcBef>
              <a:spcAft>
                <a:spcPts val="0"/>
              </a:spcAft>
              <a:buClr>
                <a:schemeClr val="dk1"/>
              </a:buClr>
              <a:buSzPts val="1600"/>
              <a:buFont typeface="Old Standard TT"/>
              <a:buChar char="●"/>
            </a:pPr>
            <a:r>
              <a:rPr lang="en" sz="1600">
                <a:solidFill>
                  <a:schemeClr val="dk1"/>
                </a:solidFill>
                <a:latin typeface="Old Standard TT"/>
                <a:ea typeface="Old Standard TT"/>
                <a:cs typeface="Old Standard TT"/>
                <a:sym typeface="Old Standard TT"/>
              </a:rPr>
              <a:t>Insider Threats</a:t>
            </a:r>
            <a:endParaRPr sz="1600">
              <a:solidFill>
                <a:schemeClr val="dk1"/>
              </a:solidFill>
              <a:latin typeface="Old Standard TT"/>
              <a:ea typeface="Old Standard TT"/>
              <a:cs typeface="Old Standard TT"/>
              <a:sym typeface="Old Standard TT"/>
            </a:endParaRPr>
          </a:p>
          <a:p>
            <a:pPr marL="457200" lvl="0" indent="-330200" algn="l" rtl="0">
              <a:spcBef>
                <a:spcPts val="0"/>
              </a:spcBef>
              <a:spcAft>
                <a:spcPts val="0"/>
              </a:spcAft>
              <a:buClr>
                <a:schemeClr val="dk1"/>
              </a:buClr>
              <a:buSzPts val="1600"/>
              <a:buFont typeface="Old Standard TT"/>
              <a:buChar char="●"/>
            </a:pPr>
            <a:r>
              <a:rPr lang="en" sz="1600">
                <a:solidFill>
                  <a:schemeClr val="dk1"/>
                </a:solidFill>
                <a:latin typeface="Old Standard TT"/>
                <a:ea typeface="Old Standard TT"/>
                <a:cs typeface="Old Standard TT"/>
                <a:sym typeface="Old Standard TT"/>
              </a:rPr>
              <a:t>Business Partners</a:t>
            </a:r>
            <a:endParaRPr sz="1600">
              <a:solidFill>
                <a:schemeClr val="dk1"/>
              </a:solidFill>
              <a:latin typeface="Old Standard TT"/>
              <a:ea typeface="Old Standard TT"/>
              <a:cs typeface="Old Standard TT"/>
              <a:sym typeface="Old Standard TT"/>
            </a:endParaRPr>
          </a:p>
          <a:p>
            <a:pPr marL="457200" lvl="0" indent="-330200" algn="l" rtl="0">
              <a:spcBef>
                <a:spcPts val="0"/>
              </a:spcBef>
              <a:spcAft>
                <a:spcPts val="0"/>
              </a:spcAft>
              <a:buClr>
                <a:schemeClr val="dk1"/>
              </a:buClr>
              <a:buSzPts val="1600"/>
              <a:buFont typeface="Old Standard TT"/>
              <a:buChar char="●"/>
            </a:pPr>
            <a:r>
              <a:rPr lang="en" sz="1600">
                <a:solidFill>
                  <a:schemeClr val="dk1"/>
                </a:solidFill>
                <a:latin typeface="Old Standard TT"/>
                <a:ea typeface="Old Standard TT"/>
                <a:cs typeface="Old Standard TT"/>
                <a:sym typeface="Old Standard TT"/>
              </a:rPr>
              <a:t>Employee Negligence</a:t>
            </a:r>
            <a:endParaRPr sz="1600">
              <a:solidFill>
                <a:schemeClr val="dk1"/>
              </a:solidFill>
              <a:latin typeface="Old Standard TT"/>
              <a:ea typeface="Old Standard TT"/>
              <a:cs typeface="Old Standard TT"/>
              <a:sym typeface="Old Standard TT"/>
            </a:endParaRPr>
          </a:p>
          <a:p>
            <a:pPr marL="457200" lvl="0" indent="-330200" algn="l" rtl="0">
              <a:spcBef>
                <a:spcPts val="0"/>
              </a:spcBef>
              <a:spcAft>
                <a:spcPts val="0"/>
              </a:spcAft>
              <a:buClr>
                <a:schemeClr val="dk1"/>
              </a:buClr>
              <a:buSzPts val="1600"/>
              <a:buFont typeface="Old Standard TT"/>
              <a:buChar char="●"/>
            </a:pPr>
            <a:r>
              <a:rPr lang="en" sz="1600">
                <a:solidFill>
                  <a:schemeClr val="dk1"/>
                </a:solidFill>
                <a:latin typeface="Old Standard TT"/>
                <a:ea typeface="Old Standard TT"/>
                <a:cs typeface="Old Standard TT"/>
                <a:sym typeface="Old Standard TT"/>
              </a:rPr>
              <a:t>State-Sponsored Actors</a:t>
            </a:r>
            <a:endParaRPr sz="1600">
              <a:solidFill>
                <a:schemeClr val="dk1"/>
              </a:solidFill>
              <a:latin typeface="Old Standard TT"/>
              <a:ea typeface="Old Standard TT"/>
              <a:cs typeface="Old Standard TT"/>
              <a:sym typeface="Old Standard TT"/>
            </a:endParaRPr>
          </a:p>
          <a:p>
            <a:pPr marL="457200" lvl="0" indent="-330200" algn="l" rtl="0">
              <a:spcBef>
                <a:spcPts val="0"/>
              </a:spcBef>
              <a:spcAft>
                <a:spcPts val="0"/>
              </a:spcAft>
              <a:buClr>
                <a:schemeClr val="dk1"/>
              </a:buClr>
              <a:buSzPts val="1600"/>
              <a:buFont typeface="Old Standard TT"/>
              <a:buChar char="●"/>
            </a:pPr>
            <a:r>
              <a:rPr lang="en" sz="1600">
                <a:solidFill>
                  <a:schemeClr val="dk1"/>
                </a:solidFill>
                <a:latin typeface="Old Standard TT"/>
                <a:ea typeface="Old Standard TT"/>
                <a:cs typeface="Old Standard TT"/>
                <a:sym typeface="Old Standard TT"/>
              </a:rPr>
              <a:t>Competitors</a:t>
            </a:r>
            <a:endParaRPr sz="1600">
              <a:solidFill>
                <a:schemeClr val="dk1"/>
              </a:solidFill>
              <a:latin typeface="Old Standard TT"/>
              <a:ea typeface="Old Standard TT"/>
              <a:cs typeface="Old Standard TT"/>
              <a:sym typeface="Old Standard TT"/>
            </a:endParaRPr>
          </a:p>
          <a:p>
            <a:pPr marL="457200" lvl="0" indent="-330200" algn="l" rtl="0">
              <a:spcBef>
                <a:spcPts val="0"/>
              </a:spcBef>
              <a:spcAft>
                <a:spcPts val="0"/>
              </a:spcAft>
              <a:buClr>
                <a:schemeClr val="dk1"/>
              </a:buClr>
              <a:buSzPts val="1600"/>
              <a:buFont typeface="Old Standard TT"/>
              <a:buChar char="●"/>
            </a:pPr>
            <a:r>
              <a:rPr lang="en" sz="1600">
                <a:solidFill>
                  <a:schemeClr val="dk1"/>
                </a:solidFill>
                <a:latin typeface="Old Standard TT"/>
                <a:ea typeface="Old Standard TT"/>
                <a:cs typeface="Old Standard TT"/>
                <a:sym typeface="Old Standard TT"/>
              </a:rPr>
              <a:t>Disgruntled Employees</a:t>
            </a:r>
            <a:endParaRPr sz="1600">
              <a:solidFill>
                <a:schemeClr val="dk1"/>
              </a:solidFill>
              <a:latin typeface="Old Standard TT"/>
              <a:ea typeface="Old Standard TT"/>
              <a:cs typeface="Old Standard TT"/>
              <a:sym typeface="Old Standard TT"/>
            </a:endParaRPr>
          </a:p>
        </p:txBody>
      </p:sp>
      <p:pic>
        <p:nvPicPr>
          <p:cNvPr id="173" name="Google Shape;173;p26"/>
          <p:cNvPicPr preferRelativeResize="0"/>
          <p:nvPr/>
        </p:nvPicPr>
        <p:blipFill>
          <a:blip r:embed="rId3">
            <a:alphaModFix/>
          </a:blip>
          <a:stretch>
            <a:fillRect/>
          </a:stretch>
        </p:blipFill>
        <p:spPr>
          <a:xfrm>
            <a:off x="3696350" y="587700"/>
            <a:ext cx="4892874" cy="303230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27"/>
          <p:cNvSpPr txBox="1">
            <a:spLocks noGrp="1"/>
          </p:cNvSpPr>
          <p:nvPr>
            <p:ph type="title"/>
          </p:nvPr>
        </p:nvSpPr>
        <p:spPr>
          <a:xfrm>
            <a:off x="3457250" y="0"/>
            <a:ext cx="1935900" cy="435300"/>
          </a:xfrm>
          <a:prstGeom prst="rect">
            <a:avLst/>
          </a:prstGeom>
          <a:solidFill>
            <a:srgbClr val="FFF2CC"/>
          </a:solidFill>
        </p:spPr>
        <p:txBody>
          <a:bodyPr spcFirstLastPara="1" wrap="square" lIns="91425" tIns="91425" rIns="91425" bIns="91425" anchor="t" anchorCtr="0">
            <a:normAutofit/>
          </a:bodyPr>
          <a:lstStyle/>
          <a:p>
            <a:pPr marL="0" lvl="0" indent="0" algn="l" rtl="0">
              <a:spcBef>
                <a:spcPts val="0"/>
              </a:spcBef>
              <a:spcAft>
                <a:spcPts val="0"/>
              </a:spcAft>
              <a:buSzPts val="990"/>
              <a:buNone/>
            </a:pPr>
            <a:r>
              <a:rPr lang="en" sz="1620" b="1"/>
              <a:t>Threat Statement</a:t>
            </a:r>
            <a:endParaRPr sz="1620" b="1"/>
          </a:p>
        </p:txBody>
      </p:sp>
      <p:sp>
        <p:nvSpPr>
          <p:cNvPr id="179" name="Google Shape;179;p27"/>
          <p:cNvSpPr txBox="1"/>
          <p:nvPr/>
        </p:nvSpPr>
        <p:spPr>
          <a:xfrm>
            <a:off x="169350" y="655425"/>
            <a:ext cx="3611400" cy="704400"/>
          </a:xfrm>
          <a:prstGeom prst="rect">
            <a:avLst/>
          </a:prstGeom>
          <a:noFill/>
          <a:ln>
            <a:noFill/>
          </a:ln>
        </p:spPr>
        <p:txBody>
          <a:bodyPr spcFirstLastPara="1" wrap="square" lIns="91425" tIns="91425" rIns="91425" bIns="91425" anchor="t" anchorCtr="0">
            <a:noAutofit/>
          </a:bodyPr>
          <a:lstStyle/>
          <a:p>
            <a:pPr marL="0" lvl="0" indent="0" algn="ctr" rtl="0">
              <a:lnSpc>
                <a:spcPct val="150000"/>
              </a:lnSpc>
              <a:spcBef>
                <a:spcPts val="1200"/>
              </a:spcBef>
              <a:spcAft>
                <a:spcPts val="0"/>
              </a:spcAft>
              <a:buNone/>
            </a:pPr>
            <a:r>
              <a:rPr lang="en" sz="1900" b="1">
                <a:solidFill>
                  <a:schemeClr val="dk1"/>
                </a:solidFill>
                <a:latin typeface="Old Standard TT"/>
                <a:ea typeface="Old Standard TT"/>
                <a:cs typeface="Old Standard TT"/>
                <a:sym typeface="Old Standard TT"/>
              </a:rPr>
              <a:t>The Most Dangerous Threats</a:t>
            </a:r>
            <a:endParaRPr sz="1900">
              <a:solidFill>
                <a:schemeClr val="dk1"/>
              </a:solidFill>
              <a:latin typeface="Old Standard TT"/>
              <a:ea typeface="Old Standard TT"/>
              <a:cs typeface="Old Standard TT"/>
              <a:sym typeface="Old Standard TT"/>
            </a:endParaRPr>
          </a:p>
          <a:p>
            <a:pPr marL="0" lvl="0" indent="0" algn="l" rtl="0">
              <a:lnSpc>
                <a:spcPct val="150000"/>
              </a:lnSpc>
              <a:spcBef>
                <a:spcPts val="1200"/>
              </a:spcBef>
              <a:spcAft>
                <a:spcPts val="1200"/>
              </a:spcAft>
              <a:buNone/>
            </a:pPr>
            <a:endParaRPr sz="600">
              <a:solidFill>
                <a:schemeClr val="dk1"/>
              </a:solidFill>
            </a:endParaRPr>
          </a:p>
        </p:txBody>
      </p:sp>
      <p:sp>
        <p:nvSpPr>
          <p:cNvPr id="180" name="Google Shape;180;p27"/>
          <p:cNvSpPr txBox="1"/>
          <p:nvPr/>
        </p:nvSpPr>
        <p:spPr>
          <a:xfrm>
            <a:off x="301150" y="1472725"/>
            <a:ext cx="7835100" cy="3508800"/>
          </a:xfrm>
          <a:prstGeom prst="rect">
            <a:avLst/>
          </a:prstGeom>
          <a:noFill/>
          <a:ln>
            <a:noFill/>
          </a:ln>
        </p:spPr>
        <p:txBody>
          <a:bodyPr spcFirstLastPara="1" wrap="square" lIns="91425" tIns="91425" rIns="91425" bIns="91425" anchor="t" anchorCtr="0">
            <a:noAutofit/>
          </a:bodyPr>
          <a:lstStyle/>
          <a:p>
            <a:pPr marL="457200" lvl="0" indent="-330200" algn="l" rtl="0">
              <a:spcBef>
                <a:spcPts val="0"/>
              </a:spcBef>
              <a:spcAft>
                <a:spcPts val="0"/>
              </a:spcAft>
              <a:buClr>
                <a:schemeClr val="dk1"/>
              </a:buClr>
              <a:buSzPts val="1600"/>
              <a:buFont typeface="Old Standard TT"/>
              <a:buChar char="●"/>
            </a:pPr>
            <a:r>
              <a:rPr lang="en" sz="1600">
                <a:solidFill>
                  <a:schemeClr val="dk1"/>
                </a:solidFill>
                <a:latin typeface="Old Standard TT"/>
                <a:ea typeface="Old Standard TT"/>
                <a:cs typeface="Old Standard TT"/>
                <a:sym typeface="Old Standard TT"/>
              </a:rPr>
              <a:t>We believe that these are the top threats to the ABC company.</a:t>
            </a:r>
            <a:endParaRPr sz="1600">
              <a:solidFill>
                <a:schemeClr val="dk1"/>
              </a:solidFill>
              <a:latin typeface="Old Standard TT"/>
              <a:ea typeface="Old Standard TT"/>
              <a:cs typeface="Old Standard TT"/>
              <a:sym typeface="Old Standard TT"/>
            </a:endParaRPr>
          </a:p>
          <a:p>
            <a:pPr marL="914400" lvl="0" indent="0" algn="l" rtl="0">
              <a:spcBef>
                <a:spcPts val="0"/>
              </a:spcBef>
              <a:spcAft>
                <a:spcPts val="0"/>
              </a:spcAft>
              <a:buNone/>
            </a:pPr>
            <a:endParaRPr sz="1600">
              <a:solidFill>
                <a:schemeClr val="dk1"/>
              </a:solidFill>
              <a:latin typeface="Old Standard TT"/>
              <a:ea typeface="Old Standard TT"/>
              <a:cs typeface="Old Standard TT"/>
              <a:sym typeface="Old Standard TT"/>
            </a:endParaRPr>
          </a:p>
          <a:p>
            <a:pPr marL="914400" lvl="0" indent="-330200" algn="l" rtl="0">
              <a:spcBef>
                <a:spcPts val="0"/>
              </a:spcBef>
              <a:spcAft>
                <a:spcPts val="0"/>
              </a:spcAft>
              <a:buClr>
                <a:schemeClr val="dk1"/>
              </a:buClr>
              <a:buSzPts val="1600"/>
              <a:buFont typeface="Old Standard TT"/>
              <a:buChar char="●"/>
            </a:pPr>
            <a:r>
              <a:rPr lang="en" sz="1600">
                <a:solidFill>
                  <a:schemeClr val="dk1"/>
                </a:solidFill>
                <a:latin typeface="Old Standard TT"/>
                <a:ea typeface="Old Standard TT"/>
                <a:cs typeface="Old Standard TT"/>
                <a:sym typeface="Old Standard TT"/>
              </a:rPr>
              <a:t>Email Server - most important asset of the ABC company. Probably be exploited by state-sponsored actors. If compromised, the entire architecture will fall</a:t>
            </a:r>
            <a:endParaRPr sz="1600">
              <a:solidFill>
                <a:schemeClr val="dk1"/>
              </a:solidFill>
              <a:latin typeface="Old Standard TT"/>
              <a:ea typeface="Old Standard TT"/>
              <a:cs typeface="Old Standard TT"/>
              <a:sym typeface="Old Standard TT"/>
            </a:endParaRPr>
          </a:p>
          <a:p>
            <a:pPr marL="914400" lvl="0" indent="-330200" algn="l" rtl="0">
              <a:spcBef>
                <a:spcPts val="0"/>
              </a:spcBef>
              <a:spcAft>
                <a:spcPts val="0"/>
              </a:spcAft>
              <a:buClr>
                <a:schemeClr val="dk1"/>
              </a:buClr>
              <a:buSzPts val="1600"/>
              <a:buFont typeface="Old Standard TT"/>
              <a:buChar char="●"/>
            </a:pPr>
            <a:r>
              <a:rPr lang="en" sz="1600">
                <a:solidFill>
                  <a:schemeClr val="dk1"/>
                </a:solidFill>
                <a:latin typeface="Old Standard TT"/>
                <a:ea typeface="Old Standard TT"/>
                <a:cs typeface="Old Standard TT"/>
                <a:sym typeface="Old Standard TT"/>
              </a:rPr>
              <a:t> Customer Email Data - can be received by external hackers. It will drastically increase the number of malicious emails by spoofing the stolen info.</a:t>
            </a:r>
            <a:endParaRPr sz="1600">
              <a:solidFill>
                <a:schemeClr val="dk1"/>
              </a:solidFill>
              <a:latin typeface="Old Standard TT"/>
              <a:ea typeface="Old Standard TT"/>
              <a:cs typeface="Old Standard TT"/>
              <a:sym typeface="Old Standard TT"/>
            </a:endParaRPr>
          </a:p>
          <a:p>
            <a:pPr marL="914400" lvl="0" indent="-330200" algn="l" rtl="0">
              <a:spcBef>
                <a:spcPts val="0"/>
              </a:spcBef>
              <a:spcAft>
                <a:spcPts val="0"/>
              </a:spcAft>
              <a:buClr>
                <a:schemeClr val="dk1"/>
              </a:buClr>
              <a:buSzPts val="1600"/>
              <a:buFont typeface="Old Standard TT"/>
              <a:buChar char="●"/>
            </a:pPr>
            <a:r>
              <a:rPr lang="en" sz="1600">
                <a:solidFill>
                  <a:schemeClr val="dk1"/>
                </a:solidFill>
                <a:latin typeface="Old Standard TT"/>
                <a:ea typeface="Old Standard TT"/>
                <a:cs typeface="Old Standard TT"/>
                <a:sym typeface="Old Standard TT"/>
              </a:rPr>
              <a:t>Threat Intelligence - caused by insider threats. Either caused by disgruntled employees or hostile insider. Exposure to sensitive information will be used for malicious purposes. </a:t>
            </a:r>
            <a:endParaRPr sz="1600">
              <a:solidFill>
                <a:schemeClr val="dk1"/>
              </a:solidFill>
              <a:latin typeface="Old Standard TT"/>
              <a:ea typeface="Old Standard TT"/>
              <a:cs typeface="Old Standard TT"/>
              <a:sym typeface="Old Standard TT"/>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28"/>
          <p:cNvSpPr txBox="1">
            <a:spLocks noGrp="1"/>
          </p:cNvSpPr>
          <p:nvPr>
            <p:ph type="title"/>
          </p:nvPr>
        </p:nvSpPr>
        <p:spPr>
          <a:xfrm>
            <a:off x="2583500" y="0"/>
            <a:ext cx="3666300" cy="435300"/>
          </a:xfrm>
          <a:prstGeom prst="rect">
            <a:avLst/>
          </a:prstGeom>
          <a:solidFill>
            <a:srgbClr val="FFF2CC"/>
          </a:solidFill>
        </p:spPr>
        <p:txBody>
          <a:bodyPr spcFirstLastPara="1" wrap="square" lIns="91425" tIns="91425" rIns="91425" bIns="91425" anchor="t" anchorCtr="0">
            <a:normAutofit/>
          </a:bodyPr>
          <a:lstStyle/>
          <a:p>
            <a:pPr marL="0" lvl="0" indent="0" algn="l" rtl="0">
              <a:spcBef>
                <a:spcPts val="0"/>
              </a:spcBef>
              <a:spcAft>
                <a:spcPts val="0"/>
              </a:spcAft>
              <a:buSzPts val="990"/>
              <a:buNone/>
            </a:pPr>
            <a:r>
              <a:rPr lang="en" sz="1620" b="1"/>
              <a:t>       Risk Assessment Results</a:t>
            </a:r>
            <a:endParaRPr sz="1620" b="1"/>
          </a:p>
        </p:txBody>
      </p:sp>
      <p:sp>
        <p:nvSpPr>
          <p:cNvPr id="186" name="Google Shape;186;p28"/>
          <p:cNvSpPr txBox="1"/>
          <p:nvPr/>
        </p:nvSpPr>
        <p:spPr>
          <a:xfrm>
            <a:off x="73975" y="435300"/>
            <a:ext cx="2129400" cy="7044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1200"/>
              </a:spcAft>
              <a:buNone/>
            </a:pPr>
            <a:endParaRPr sz="600">
              <a:solidFill>
                <a:schemeClr val="dk1"/>
              </a:solidFill>
            </a:endParaRPr>
          </a:p>
        </p:txBody>
      </p:sp>
      <p:sp>
        <p:nvSpPr>
          <p:cNvPr id="187" name="Google Shape;187;p28"/>
          <p:cNvSpPr txBox="1"/>
          <p:nvPr/>
        </p:nvSpPr>
        <p:spPr>
          <a:xfrm>
            <a:off x="0" y="1574225"/>
            <a:ext cx="9144000" cy="3329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chemeClr val="dk1"/>
                </a:solidFill>
                <a:latin typeface="Old Standard TT"/>
                <a:ea typeface="Old Standard TT"/>
                <a:cs typeface="Old Standard TT"/>
                <a:sym typeface="Old Standard TT"/>
              </a:rPr>
              <a:t>The top 3 risks as determined by the total risk score are enumerated below</a:t>
            </a:r>
            <a:endParaRPr b="1">
              <a:solidFill>
                <a:schemeClr val="dk1"/>
              </a:solidFill>
              <a:latin typeface="Old Standard TT"/>
              <a:ea typeface="Old Standard TT"/>
              <a:cs typeface="Old Standard TT"/>
              <a:sym typeface="Old Standard TT"/>
            </a:endParaRPr>
          </a:p>
          <a:p>
            <a:pPr marL="457200" lvl="0" indent="0" algn="l" rtl="0">
              <a:spcBef>
                <a:spcPts val="0"/>
              </a:spcBef>
              <a:spcAft>
                <a:spcPts val="0"/>
              </a:spcAft>
              <a:buNone/>
            </a:pPr>
            <a:endParaRPr sz="1200">
              <a:solidFill>
                <a:schemeClr val="dk1"/>
              </a:solidFill>
              <a:latin typeface="Old Standard TT"/>
              <a:ea typeface="Old Standard TT"/>
              <a:cs typeface="Old Standard TT"/>
              <a:sym typeface="Old Standard TT"/>
            </a:endParaRPr>
          </a:p>
          <a:p>
            <a:pPr marL="0" lvl="0" indent="0" algn="just" rtl="0">
              <a:spcBef>
                <a:spcPts val="0"/>
              </a:spcBef>
              <a:spcAft>
                <a:spcPts val="0"/>
              </a:spcAft>
              <a:buNone/>
            </a:pPr>
            <a:r>
              <a:rPr lang="en" sz="1200">
                <a:solidFill>
                  <a:schemeClr val="dk1"/>
                </a:solidFill>
                <a:latin typeface="Old Standard TT"/>
                <a:ea typeface="Old Standard TT"/>
                <a:cs typeface="Old Standard TT"/>
                <a:sym typeface="Old Standard TT"/>
              </a:rPr>
              <a:t>The</a:t>
            </a:r>
            <a:r>
              <a:rPr lang="en" sz="1200" b="1">
                <a:solidFill>
                  <a:schemeClr val="dk1"/>
                </a:solidFill>
                <a:latin typeface="Old Standard TT"/>
                <a:ea typeface="Old Standard TT"/>
                <a:cs typeface="Old Standard TT"/>
                <a:sym typeface="Old Standard TT"/>
              </a:rPr>
              <a:t> </a:t>
            </a:r>
            <a:r>
              <a:rPr lang="en" sz="1200" b="1" u="sng">
                <a:solidFill>
                  <a:schemeClr val="dk1"/>
                </a:solidFill>
                <a:latin typeface="Old Standard TT"/>
                <a:ea typeface="Old Standard TT"/>
                <a:cs typeface="Old Standard TT"/>
                <a:sym typeface="Old Standard TT"/>
              </a:rPr>
              <a:t>Email Server</a:t>
            </a:r>
            <a:r>
              <a:rPr lang="en" sz="1200" b="1">
                <a:solidFill>
                  <a:schemeClr val="dk1"/>
                </a:solidFill>
                <a:latin typeface="Old Standard TT"/>
                <a:ea typeface="Old Standard TT"/>
                <a:cs typeface="Old Standard TT"/>
                <a:sym typeface="Old Standard TT"/>
              </a:rPr>
              <a:t> </a:t>
            </a:r>
            <a:r>
              <a:rPr lang="en" sz="1200">
                <a:solidFill>
                  <a:schemeClr val="dk1"/>
                </a:solidFill>
                <a:latin typeface="Old Standard TT"/>
                <a:ea typeface="Old Standard TT"/>
                <a:cs typeface="Old Standard TT"/>
                <a:sym typeface="Old Standard TT"/>
              </a:rPr>
              <a:t>faces severe vulnerability without regular patching, at high risk of exploitation by state-sponsored actors. A threat likelihood of 1.0 and a risk score of 100 demand immediate mitigation. Swift measures are crucial to secure the server, mitigate exploitation, and maintain communication integrity, emphasizing the need for prompt patching to counter state-sponsored threats.</a:t>
            </a:r>
            <a:endParaRPr sz="1200">
              <a:solidFill>
                <a:schemeClr val="dk1"/>
              </a:solidFill>
              <a:latin typeface="Old Standard TT"/>
              <a:ea typeface="Old Standard TT"/>
              <a:cs typeface="Old Standard TT"/>
              <a:sym typeface="Old Standard TT"/>
            </a:endParaRPr>
          </a:p>
          <a:p>
            <a:pPr marL="0" lvl="0" indent="0" algn="just" rtl="0">
              <a:spcBef>
                <a:spcPts val="0"/>
              </a:spcBef>
              <a:spcAft>
                <a:spcPts val="0"/>
              </a:spcAft>
              <a:buNone/>
            </a:pPr>
            <a:endParaRPr sz="1200">
              <a:solidFill>
                <a:schemeClr val="dk1"/>
              </a:solidFill>
              <a:latin typeface="Old Standard TT"/>
              <a:ea typeface="Old Standard TT"/>
              <a:cs typeface="Old Standard TT"/>
              <a:sym typeface="Old Standard TT"/>
            </a:endParaRPr>
          </a:p>
          <a:p>
            <a:pPr marL="0" lvl="0" indent="0" algn="just" rtl="0">
              <a:spcBef>
                <a:spcPts val="0"/>
              </a:spcBef>
              <a:spcAft>
                <a:spcPts val="0"/>
              </a:spcAft>
              <a:buNone/>
            </a:pPr>
            <a:r>
              <a:rPr lang="en" sz="1200" b="1" u="sng">
                <a:solidFill>
                  <a:schemeClr val="dk1"/>
                </a:solidFill>
                <a:latin typeface="Old Standard TT"/>
                <a:ea typeface="Old Standard TT"/>
                <a:cs typeface="Old Standard TT"/>
                <a:sym typeface="Old Standard TT"/>
              </a:rPr>
              <a:t>Customer Email Data</a:t>
            </a:r>
            <a:r>
              <a:rPr lang="en" sz="1200">
                <a:solidFill>
                  <a:schemeClr val="dk1"/>
                </a:solidFill>
                <a:latin typeface="Old Standard TT"/>
                <a:ea typeface="Old Standard TT"/>
                <a:cs typeface="Old Standard TT"/>
                <a:sym typeface="Old Standard TT"/>
              </a:rPr>
              <a:t> is at risk due to insufficient encryption, exposing it to potential unauthorized access by external hackers. Despite a moderate likelihood (0.5), the risk score of 50 demands immediate attention. Mitigation requires robust encryption, continuous monitoring, and transparent communication with customers. Swift action is vital to secure customer information and maintain compliance with data protection standards.</a:t>
            </a:r>
            <a:endParaRPr sz="1200">
              <a:solidFill>
                <a:schemeClr val="dk1"/>
              </a:solidFill>
              <a:latin typeface="Old Standard TT"/>
              <a:ea typeface="Old Standard TT"/>
              <a:cs typeface="Old Standard TT"/>
              <a:sym typeface="Old Standard TT"/>
            </a:endParaRPr>
          </a:p>
          <a:p>
            <a:pPr marL="0" lvl="0" indent="0" algn="l" rtl="0">
              <a:spcBef>
                <a:spcPts val="0"/>
              </a:spcBef>
              <a:spcAft>
                <a:spcPts val="0"/>
              </a:spcAft>
              <a:buNone/>
            </a:pPr>
            <a:endParaRPr sz="1200">
              <a:solidFill>
                <a:schemeClr val="dk1"/>
              </a:solidFill>
              <a:latin typeface="Old Standard TT"/>
              <a:ea typeface="Old Standard TT"/>
              <a:cs typeface="Old Standard TT"/>
              <a:sym typeface="Old Standard TT"/>
            </a:endParaRPr>
          </a:p>
          <a:p>
            <a:pPr marL="0" lvl="0" indent="0" algn="just" rtl="0">
              <a:spcBef>
                <a:spcPts val="0"/>
              </a:spcBef>
              <a:spcAft>
                <a:spcPts val="0"/>
              </a:spcAft>
              <a:buNone/>
            </a:pPr>
            <a:r>
              <a:rPr lang="en" sz="1200" b="1" u="sng">
                <a:solidFill>
                  <a:schemeClr val="dk1"/>
                </a:solidFill>
                <a:latin typeface="Old Standard TT"/>
                <a:ea typeface="Old Standard TT"/>
                <a:cs typeface="Old Standard TT"/>
                <a:sym typeface="Old Standard TT"/>
              </a:rPr>
              <a:t>Threat Intelligence</a:t>
            </a:r>
            <a:r>
              <a:rPr lang="en" sz="1200">
                <a:solidFill>
                  <a:schemeClr val="dk1"/>
                </a:solidFill>
                <a:latin typeface="Old Standard TT"/>
                <a:ea typeface="Old Standard TT"/>
                <a:cs typeface="Old Standard TT"/>
                <a:sym typeface="Old Standard TT"/>
              </a:rPr>
              <a:t> is at risk with inadequate monitoring, risking unauthorized access by employees. The impact is high, affecting data confidentiality. With a moderate likelihood (0.5) and a risk score of 50, urgent mitigation is required. Strategies include enhanced monitoring, access restrictions, and transparent communication. Swift action is imperative to secure threat data and uphold security integrity.</a:t>
            </a:r>
            <a:endParaRPr sz="1000">
              <a:solidFill>
                <a:schemeClr val="dk1"/>
              </a:solidFill>
              <a:latin typeface="Old Standard TT"/>
              <a:ea typeface="Old Standard TT"/>
              <a:cs typeface="Old Standard TT"/>
              <a:sym typeface="Old Standard TT"/>
            </a:endParaRPr>
          </a:p>
        </p:txBody>
      </p:sp>
      <p:sp>
        <p:nvSpPr>
          <p:cNvPr id="188" name="Google Shape;188;p28"/>
          <p:cNvSpPr txBox="1"/>
          <p:nvPr/>
        </p:nvSpPr>
        <p:spPr>
          <a:xfrm>
            <a:off x="135575" y="549850"/>
            <a:ext cx="8896800" cy="738900"/>
          </a:xfrm>
          <a:prstGeom prst="rect">
            <a:avLst/>
          </a:prstGeom>
          <a:noFill/>
          <a:ln>
            <a:noFill/>
          </a:ln>
        </p:spPr>
        <p:txBody>
          <a:bodyPr spcFirstLastPara="1" wrap="square" lIns="91425" tIns="91425" rIns="91425" bIns="91425" anchor="t" anchorCtr="0">
            <a:spAutoFit/>
          </a:bodyPr>
          <a:lstStyle/>
          <a:p>
            <a:pPr marL="0" lvl="0" indent="0" algn="just" rtl="0">
              <a:lnSpc>
                <a:spcPct val="98181"/>
              </a:lnSpc>
              <a:spcBef>
                <a:spcPts val="1000"/>
              </a:spcBef>
              <a:spcAft>
                <a:spcPts val="0"/>
              </a:spcAft>
              <a:buClr>
                <a:schemeClr val="dk1"/>
              </a:buClr>
              <a:buSzPts val="1100"/>
              <a:buFont typeface="Arial"/>
              <a:buNone/>
            </a:pPr>
            <a:r>
              <a:rPr lang="en" sz="1200">
                <a:solidFill>
                  <a:schemeClr val="dk1"/>
                </a:solidFill>
                <a:latin typeface="Old Standard TT"/>
                <a:ea typeface="Old Standard TT"/>
                <a:cs typeface="Old Standard TT"/>
                <a:sym typeface="Old Standard TT"/>
              </a:rPr>
              <a:t>The purpose of this risk assessment is to systematically evaluate potential threats to our organization's security and identify vulnerabilities that may compromise the integrity, confidentiality, or availability of our critical assets. By conducting this assessment, we aim to proactively manage and mitigate risks, ensuring the robustness of our security posture.</a:t>
            </a:r>
            <a:endParaRPr sz="2000">
              <a:solidFill>
                <a:schemeClr val="dk1"/>
              </a:solidFill>
              <a:latin typeface="Old Standard TT"/>
              <a:ea typeface="Old Standard TT"/>
              <a:cs typeface="Old Standard TT"/>
              <a:sym typeface="Old Standard TT"/>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29"/>
          <p:cNvSpPr txBox="1">
            <a:spLocks noGrp="1"/>
          </p:cNvSpPr>
          <p:nvPr>
            <p:ph type="title"/>
          </p:nvPr>
        </p:nvSpPr>
        <p:spPr>
          <a:xfrm>
            <a:off x="2583500" y="0"/>
            <a:ext cx="3666300" cy="435300"/>
          </a:xfrm>
          <a:prstGeom prst="rect">
            <a:avLst/>
          </a:prstGeom>
          <a:solidFill>
            <a:srgbClr val="FFF2CC"/>
          </a:solidFill>
        </p:spPr>
        <p:txBody>
          <a:bodyPr spcFirstLastPara="1" wrap="square" lIns="91425" tIns="91425" rIns="91425" bIns="91425" anchor="t" anchorCtr="0">
            <a:normAutofit/>
          </a:bodyPr>
          <a:lstStyle/>
          <a:p>
            <a:pPr marL="0" lvl="0" indent="0" algn="l" rtl="0">
              <a:spcBef>
                <a:spcPts val="0"/>
              </a:spcBef>
              <a:spcAft>
                <a:spcPts val="0"/>
              </a:spcAft>
              <a:buSzPts val="990"/>
              <a:buNone/>
            </a:pPr>
            <a:r>
              <a:rPr lang="en" sz="1620" b="1"/>
              <a:t>       Risk Assessment Results</a:t>
            </a:r>
            <a:endParaRPr sz="1620" b="1"/>
          </a:p>
        </p:txBody>
      </p:sp>
      <p:sp>
        <p:nvSpPr>
          <p:cNvPr id="194" name="Google Shape;194;p29"/>
          <p:cNvSpPr txBox="1"/>
          <p:nvPr/>
        </p:nvSpPr>
        <p:spPr>
          <a:xfrm>
            <a:off x="73975" y="435300"/>
            <a:ext cx="2129400" cy="7044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1200"/>
              </a:spcAft>
              <a:buNone/>
            </a:pPr>
            <a:endParaRPr sz="600">
              <a:solidFill>
                <a:schemeClr val="dk1"/>
              </a:solidFill>
            </a:endParaRPr>
          </a:p>
        </p:txBody>
      </p:sp>
      <p:sp>
        <p:nvSpPr>
          <p:cNvPr id="195" name="Google Shape;195;p29"/>
          <p:cNvSpPr txBox="1"/>
          <p:nvPr/>
        </p:nvSpPr>
        <p:spPr>
          <a:xfrm>
            <a:off x="73975" y="435300"/>
            <a:ext cx="4437900" cy="4095000"/>
          </a:xfrm>
          <a:prstGeom prst="rect">
            <a:avLst/>
          </a:prstGeom>
          <a:noFill/>
          <a:ln>
            <a:noFill/>
          </a:ln>
        </p:spPr>
        <p:txBody>
          <a:bodyPr spcFirstLastPara="1" wrap="square" lIns="91425" tIns="91425" rIns="91425" bIns="91425" anchor="t" anchorCtr="0">
            <a:noAutofit/>
          </a:bodyPr>
          <a:lstStyle/>
          <a:p>
            <a:pPr marL="0" lvl="0" indent="0" algn="l" rtl="0">
              <a:lnSpc>
                <a:spcPct val="98181"/>
              </a:lnSpc>
              <a:spcBef>
                <a:spcPts val="1000"/>
              </a:spcBef>
              <a:spcAft>
                <a:spcPts val="0"/>
              </a:spcAft>
              <a:buNone/>
            </a:pPr>
            <a:r>
              <a:rPr lang="en" sz="1200">
                <a:solidFill>
                  <a:schemeClr val="dk1"/>
                </a:solidFill>
                <a:latin typeface="Old Standard TT"/>
                <a:ea typeface="Old Standard TT"/>
                <a:cs typeface="Old Standard TT"/>
                <a:sym typeface="Old Standard TT"/>
              </a:rPr>
              <a:t>Example : Risk assessment</a:t>
            </a:r>
            <a:endParaRPr sz="1200">
              <a:solidFill>
                <a:schemeClr val="dk1"/>
              </a:solidFill>
              <a:latin typeface="Old Standard TT"/>
              <a:ea typeface="Old Standard TT"/>
              <a:cs typeface="Old Standard TT"/>
              <a:sym typeface="Old Standard TT"/>
            </a:endParaRPr>
          </a:p>
          <a:p>
            <a:pPr marL="0" lvl="0" indent="0" algn="ctr" rtl="0">
              <a:lnSpc>
                <a:spcPct val="98181"/>
              </a:lnSpc>
              <a:spcBef>
                <a:spcPts val="1000"/>
              </a:spcBef>
              <a:spcAft>
                <a:spcPts val="0"/>
              </a:spcAft>
              <a:buClr>
                <a:schemeClr val="dk1"/>
              </a:buClr>
              <a:buSzPts val="1100"/>
              <a:buFont typeface="Arial"/>
              <a:buNone/>
            </a:pPr>
            <a:r>
              <a:rPr lang="en" sz="1200">
                <a:solidFill>
                  <a:schemeClr val="dk1"/>
                </a:solidFill>
                <a:latin typeface="Old Standard TT"/>
                <a:ea typeface="Old Standard TT"/>
                <a:cs typeface="Old Standard TT"/>
                <a:sym typeface="Old Standard TT"/>
              </a:rPr>
              <a:t>Email Server Risk </a:t>
            </a:r>
            <a:endParaRPr sz="1200">
              <a:solidFill>
                <a:schemeClr val="dk1"/>
              </a:solidFill>
              <a:latin typeface="Old Standard TT"/>
              <a:ea typeface="Old Standard TT"/>
              <a:cs typeface="Old Standard TT"/>
              <a:sym typeface="Old Standard TT"/>
            </a:endParaRPr>
          </a:p>
          <a:p>
            <a:pPr marL="0" lvl="0" indent="0" algn="l" rtl="0">
              <a:lnSpc>
                <a:spcPct val="98181"/>
              </a:lnSpc>
              <a:spcBef>
                <a:spcPts val="1000"/>
              </a:spcBef>
              <a:spcAft>
                <a:spcPts val="0"/>
              </a:spcAft>
              <a:buClr>
                <a:schemeClr val="dk1"/>
              </a:buClr>
              <a:buSzPts val="1100"/>
              <a:buFont typeface="Arial"/>
              <a:buNone/>
            </a:pPr>
            <a:r>
              <a:rPr lang="en" sz="1200">
                <a:solidFill>
                  <a:schemeClr val="dk1"/>
                </a:solidFill>
                <a:latin typeface="Old Standard TT"/>
                <a:ea typeface="Old Standard TT"/>
                <a:cs typeface="Old Standard TT"/>
                <a:sym typeface="Old Standard TT"/>
              </a:rPr>
              <a:t>Information Asset   : Email Server </a:t>
            </a:r>
            <a:endParaRPr sz="1200">
              <a:solidFill>
                <a:schemeClr val="dk1"/>
              </a:solidFill>
              <a:latin typeface="Old Standard TT"/>
              <a:ea typeface="Old Standard TT"/>
              <a:cs typeface="Old Standard TT"/>
              <a:sym typeface="Old Standard TT"/>
            </a:endParaRPr>
          </a:p>
          <a:p>
            <a:pPr marL="0" lvl="0" indent="0" algn="l" rtl="0">
              <a:lnSpc>
                <a:spcPct val="98181"/>
              </a:lnSpc>
              <a:spcBef>
                <a:spcPts val="1000"/>
              </a:spcBef>
              <a:spcAft>
                <a:spcPts val="0"/>
              </a:spcAft>
              <a:buClr>
                <a:schemeClr val="dk1"/>
              </a:buClr>
              <a:buSzPts val="1100"/>
              <a:buFont typeface="Arial"/>
              <a:buNone/>
            </a:pPr>
            <a:r>
              <a:rPr lang="en" sz="1200">
                <a:solidFill>
                  <a:schemeClr val="dk1"/>
                </a:solidFill>
                <a:latin typeface="Old Standard TT"/>
                <a:ea typeface="Old Standard TT"/>
                <a:cs typeface="Old Standard TT"/>
                <a:sym typeface="Old Standard TT"/>
              </a:rPr>
              <a:t>Vulnerability           : Lack of Regular Patching</a:t>
            </a:r>
            <a:endParaRPr sz="1200">
              <a:solidFill>
                <a:schemeClr val="dk1"/>
              </a:solidFill>
              <a:latin typeface="Old Standard TT"/>
              <a:ea typeface="Old Standard TT"/>
              <a:cs typeface="Old Standard TT"/>
              <a:sym typeface="Old Standard TT"/>
            </a:endParaRPr>
          </a:p>
          <a:p>
            <a:pPr marL="0" lvl="0" indent="0" algn="l" rtl="0">
              <a:lnSpc>
                <a:spcPct val="98181"/>
              </a:lnSpc>
              <a:spcBef>
                <a:spcPts val="1000"/>
              </a:spcBef>
              <a:spcAft>
                <a:spcPts val="0"/>
              </a:spcAft>
              <a:buClr>
                <a:schemeClr val="dk1"/>
              </a:buClr>
              <a:buSzPts val="1100"/>
              <a:buFont typeface="Arial"/>
              <a:buNone/>
            </a:pPr>
            <a:r>
              <a:rPr lang="en" sz="1200">
                <a:solidFill>
                  <a:schemeClr val="dk1"/>
                </a:solidFill>
                <a:latin typeface="Old Standard TT"/>
                <a:ea typeface="Old Standard TT"/>
                <a:cs typeface="Old Standard TT"/>
                <a:sym typeface="Old Standard TT"/>
              </a:rPr>
              <a:t>Threat Source         : State-sponsored Actors</a:t>
            </a:r>
            <a:endParaRPr sz="1200">
              <a:solidFill>
                <a:schemeClr val="dk1"/>
              </a:solidFill>
              <a:latin typeface="Old Standard TT"/>
              <a:ea typeface="Old Standard TT"/>
              <a:cs typeface="Old Standard TT"/>
              <a:sym typeface="Old Standard TT"/>
            </a:endParaRPr>
          </a:p>
          <a:p>
            <a:pPr marL="0" lvl="0" indent="0" algn="l" rtl="0">
              <a:lnSpc>
                <a:spcPct val="98181"/>
              </a:lnSpc>
              <a:spcBef>
                <a:spcPts val="1000"/>
              </a:spcBef>
              <a:spcAft>
                <a:spcPts val="0"/>
              </a:spcAft>
              <a:buClr>
                <a:schemeClr val="dk1"/>
              </a:buClr>
              <a:buSzPts val="1100"/>
              <a:buFont typeface="Arial"/>
              <a:buNone/>
            </a:pPr>
            <a:r>
              <a:rPr lang="en" sz="1200">
                <a:solidFill>
                  <a:schemeClr val="dk1"/>
                </a:solidFill>
                <a:latin typeface="Old Standard TT"/>
                <a:ea typeface="Old Standard TT"/>
                <a:cs typeface="Old Standard TT"/>
                <a:sym typeface="Old Standard TT"/>
              </a:rPr>
              <a:t>Threat Action         : Exploitation of Unpatched Systems</a:t>
            </a:r>
            <a:endParaRPr sz="1200">
              <a:solidFill>
                <a:schemeClr val="dk1"/>
              </a:solidFill>
              <a:latin typeface="Old Standard TT"/>
              <a:ea typeface="Old Standard TT"/>
              <a:cs typeface="Old Standard TT"/>
              <a:sym typeface="Old Standard TT"/>
            </a:endParaRPr>
          </a:p>
          <a:p>
            <a:pPr marL="0" lvl="0" indent="0" algn="l" rtl="0">
              <a:lnSpc>
                <a:spcPct val="98181"/>
              </a:lnSpc>
              <a:spcBef>
                <a:spcPts val="1000"/>
              </a:spcBef>
              <a:spcAft>
                <a:spcPts val="0"/>
              </a:spcAft>
              <a:buClr>
                <a:schemeClr val="dk1"/>
              </a:buClr>
              <a:buSzPts val="1100"/>
              <a:buFont typeface="Arial"/>
              <a:buNone/>
            </a:pPr>
            <a:r>
              <a:rPr lang="en" sz="1200">
                <a:solidFill>
                  <a:schemeClr val="dk1"/>
                </a:solidFill>
                <a:latin typeface="Old Standard TT"/>
                <a:ea typeface="Old Standard TT"/>
                <a:cs typeface="Old Standard TT"/>
                <a:sym typeface="Old Standard TT"/>
              </a:rPr>
              <a:t>Impact: High (The potential consequences of a successful exploitation are severe, with a significant impact on confidentiality, integrity, and availability of our email server)</a:t>
            </a:r>
            <a:endParaRPr sz="1200">
              <a:solidFill>
                <a:schemeClr val="dk1"/>
              </a:solidFill>
              <a:latin typeface="Old Standard TT"/>
              <a:ea typeface="Old Standard TT"/>
              <a:cs typeface="Old Standard TT"/>
              <a:sym typeface="Old Standard TT"/>
            </a:endParaRPr>
          </a:p>
          <a:p>
            <a:pPr marL="0" lvl="0" indent="0" algn="l" rtl="0">
              <a:lnSpc>
                <a:spcPct val="98181"/>
              </a:lnSpc>
              <a:spcBef>
                <a:spcPts val="1000"/>
              </a:spcBef>
              <a:spcAft>
                <a:spcPts val="0"/>
              </a:spcAft>
              <a:buClr>
                <a:schemeClr val="dk1"/>
              </a:buClr>
              <a:buSzPts val="1100"/>
              <a:buFont typeface="Arial"/>
              <a:buNone/>
            </a:pPr>
            <a:r>
              <a:rPr lang="en" sz="1200">
                <a:solidFill>
                  <a:schemeClr val="dk1"/>
                </a:solidFill>
                <a:latin typeface="Old Standard TT"/>
                <a:ea typeface="Old Standard TT"/>
                <a:cs typeface="Old Standard TT"/>
                <a:sym typeface="Old Standard TT"/>
              </a:rPr>
              <a:t>Threat Likelihood: 1.0 (The likelihood of a state-sponsored actor exploiting the unpatched system is considered extremely high, emphasizing the urgency of addressing this vulnerability)</a:t>
            </a:r>
            <a:endParaRPr sz="1200">
              <a:solidFill>
                <a:schemeClr val="dk1"/>
              </a:solidFill>
              <a:latin typeface="Old Standard TT"/>
              <a:ea typeface="Old Standard TT"/>
              <a:cs typeface="Old Standard TT"/>
              <a:sym typeface="Old Standard TT"/>
            </a:endParaRPr>
          </a:p>
          <a:p>
            <a:pPr marL="0" lvl="0" indent="0" algn="l" rtl="0">
              <a:lnSpc>
                <a:spcPct val="98181"/>
              </a:lnSpc>
              <a:spcBef>
                <a:spcPts val="1000"/>
              </a:spcBef>
              <a:spcAft>
                <a:spcPts val="0"/>
              </a:spcAft>
              <a:buClr>
                <a:schemeClr val="dk1"/>
              </a:buClr>
              <a:buSzPts val="1100"/>
              <a:buFont typeface="Arial"/>
              <a:buNone/>
            </a:pPr>
            <a:r>
              <a:rPr lang="en" sz="1200">
                <a:solidFill>
                  <a:schemeClr val="dk1"/>
                </a:solidFill>
                <a:latin typeface="Old Standard TT"/>
                <a:ea typeface="Old Standard TT"/>
                <a:cs typeface="Old Standard TT"/>
                <a:sym typeface="Old Standard TT"/>
              </a:rPr>
              <a:t>Tentative Risk Score:100(The high impact combined with a certain likelihood results in a critical risk score of 100, signifying an immediate need for mitigation)</a:t>
            </a:r>
            <a:endParaRPr sz="1200">
              <a:solidFill>
                <a:schemeClr val="dk1"/>
              </a:solidFill>
              <a:latin typeface="Old Standard TT"/>
              <a:ea typeface="Old Standard TT"/>
              <a:cs typeface="Old Standard TT"/>
              <a:sym typeface="Old Standard TT"/>
            </a:endParaRPr>
          </a:p>
          <a:p>
            <a:pPr marL="0" lvl="0" indent="0" algn="l" rtl="0">
              <a:lnSpc>
                <a:spcPct val="98181"/>
              </a:lnSpc>
              <a:spcBef>
                <a:spcPts val="1000"/>
              </a:spcBef>
              <a:spcAft>
                <a:spcPts val="0"/>
              </a:spcAft>
              <a:buNone/>
            </a:pPr>
            <a:endParaRPr sz="1200">
              <a:solidFill>
                <a:schemeClr val="dk1"/>
              </a:solidFill>
              <a:latin typeface="Old Standard TT"/>
              <a:ea typeface="Old Standard TT"/>
              <a:cs typeface="Old Standard TT"/>
              <a:sym typeface="Old Standard TT"/>
            </a:endParaRPr>
          </a:p>
        </p:txBody>
      </p:sp>
      <p:pic>
        <p:nvPicPr>
          <p:cNvPr id="196" name="Google Shape;196;p29"/>
          <p:cNvPicPr preferRelativeResize="0"/>
          <p:nvPr/>
        </p:nvPicPr>
        <p:blipFill rotWithShape="1">
          <a:blip r:embed="rId3">
            <a:alphaModFix/>
          </a:blip>
          <a:srcRect t="9420"/>
          <a:stretch/>
        </p:blipFill>
        <p:spPr>
          <a:xfrm>
            <a:off x="4323450" y="435300"/>
            <a:ext cx="4820551" cy="40951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30"/>
          <p:cNvSpPr txBox="1">
            <a:spLocks noGrp="1"/>
          </p:cNvSpPr>
          <p:nvPr>
            <p:ph type="title"/>
          </p:nvPr>
        </p:nvSpPr>
        <p:spPr>
          <a:xfrm>
            <a:off x="47575" y="64575"/>
            <a:ext cx="9006900" cy="461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600" b="1"/>
              <a:t>Appendix A						Process flow chart</a:t>
            </a:r>
            <a:endParaRPr sz="1600"/>
          </a:p>
        </p:txBody>
      </p:sp>
      <p:sp>
        <p:nvSpPr>
          <p:cNvPr id="202" name="Google Shape;202;p30"/>
          <p:cNvSpPr txBox="1"/>
          <p:nvPr/>
        </p:nvSpPr>
        <p:spPr>
          <a:xfrm>
            <a:off x="1238600" y="1916600"/>
            <a:ext cx="37551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800">
              <a:solidFill>
                <a:schemeClr val="dk2"/>
              </a:solidFill>
            </a:endParaRPr>
          </a:p>
        </p:txBody>
      </p:sp>
      <p:pic>
        <p:nvPicPr>
          <p:cNvPr id="203" name="Google Shape;203;p30"/>
          <p:cNvPicPr preferRelativeResize="0"/>
          <p:nvPr/>
        </p:nvPicPr>
        <p:blipFill rotWithShape="1">
          <a:blip r:embed="rId3">
            <a:alphaModFix/>
          </a:blip>
          <a:srcRect t="7054" b="54396"/>
          <a:stretch/>
        </p:blipFill>
        <p:spPr>
          <a:xfrm>
            <a:off x="0" y="1161825"/>
            <a:ext cx="9143999" cy="3899776"/>
          </a:xfrm>
          <a:prstGeom prst="rect">
            <a:avLst/>
          </a:prstGeom>
          <a:noFill/>
          <a:ln>
            <a:noFill/>
          </a:ln>
        </p:spPr>
      </p:pic>
      <p:sp>
        <p:nvSpPr>
          <p:cNvPr id="204" name="Google Shape;204;p30"/>
          <p:cNvSpPr txBox="1"/>
          <p:nvPr/>
        </p:nvSpPr>
        <p:spPr>
          <a:xfrm>
            <a:off x="0" y="456075"/>
            <a:ext cx="9144000" cy="7389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 sz="1200">
                <a:solidFill>
                  <a:schemeClr val="dk1"/>
                </a:solidFill>
                <a:latin typeface="Old Standard TT"/>
                <a:ea typeface="Old Standard TT"/>
                <a:cs typeface="Old Standard TT"/>
                <a:sym typeface="Old Standard TT"/>
              </a:rPr>
              <a:t>ABC IT Security Company is committed to ensuring robust and efficient security measures to safeguard against abnormal threats in the digital landscape. This process flow chart outlines the systematic approach employed by the company to address and mitigate abnormal security incidents effectively.</a:t>
            </a:r>
            <a:endParaRPr sz="1800">
              <a:solidFill>
                <a:schemeClr val="dk1"/>
              </a:solidFill>
              <a:latin typeface="Old Standard TT"/>
              <a:ea typeface="Old Standard TT"/>
              <a:cs typeface="Old Standard TT"/>
              <a:sym typeface="Old Standard TT"/>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pic>
        <p:nvPicPr>
          <p:cNvPr id="209" name="Google Shape;209;p31"/>
          <p:cNvPicPr preferRelativeResize="0"/>
          <p:nvPr/>
        </p:nvPicPr>
        <p:blipFill rotWithShape="1">
          <a:blip r:embed="rId3">
            <a:alphaModFix/>
          </a:blip>
          <a:srcRect t="46006" b="22815"/>
          <a:stretch/>
        </p:blipFill>
        <p:spPr>
          <a:xfrm>
            <a:off x="0" y="0"/>
            <a:ext cx="9143999" cy="5046523"/>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Google Shape;68;p14"/>
          <p:cNvSpPr txBox="1">
            <a:spLocks noGrp="1"/>
          </p:cNvSpPr>
          <p:nvPr>
            <p:ph type="title"/>
          </p:nvPr>
        </p:nvSpPr>
        <p:spPr>
          <a:xfrm>
            <a:off x="3261400" y="0"/>
            <a:ext cx="1445400" cy="435300"/>
          </a:xfrm>
          <a:prstGeom prst="rect">
            <a:avLst/>
          </a:prstGeom>
          <a:solidFill>
            <a:srgbClr val="FFF2CC"/>
          </a:solidFill>
        </p:spPr>
        <p:txBody>
          <a:bodyPr spcFirstLastPara="1" wrap="square" lIns="91425" tIns="91425" rIns="91425" bIns="91425" anchor="t" anchorCtr="0">
            <a:normAutofit/>
          </a:bodyPr>
          <a:lstStyle/>
          <a:p>
            <a:pPr marL="0" lvl="0" indent="0" algn="l" rtl="0">
              <a:spcBef>
                <a:spcPts val="0"/>
              </a:spcBef>
              <a:spcAft>
                <a:spcPts val="0"/>
              </a:spcAft>
              <a:buSzPts val="990"/>
              <a:buNone/>
            </a:pPr>
            <a:r>
              <a:rPr lang="en" sz="1620" b="1"/>
              <a:t>About “ABC”</a:t>
            </a:r>
            <a:endParaRPr sz="1620" b="1"/>
          </a:p>
        </p:txBody>
      </p:sp>
      <p:sp>
        <p:nvSpPr>
          <p:cNvPr id="69" name="Google Shape;69;p14"/>
          <p:cNvSpPr txBox="1">
            <a:spLocks noGrp="1"/>
          </p:cNvSpPr>
          <p:nvPr>
            <p:ph type="body" idx="1"/>
          </p:nvPr>
        </p:nvSpPr>
        <p:spPr>
          <a:xfrm>
            <a:off x="68400" y="67056"/>
            <a:ext cx="9075600" cy="4834800"/>
          </a:xfrm>
          <a:prstGeom prst="rect">
            <a:avLst/>
          </a:prstGeom>
        </p:spPr>
        <p:txBody>
          <a:bodyPr spcFirstLastPara="1" wrap="square" lIns="91425" tIns="91425" rIns="91425" bIns="91425" anchor="t" anchorCtr="0">
            <a:noAutofit/>
          </a:bodyPr>
          <a:lstStyle/>
          <a:p>
            <a:pPr marL="457200" lvl="0" indent="-317500" algn="l" rtl="0">
              <a:lnSpc>
                <a:spcPct val="140000"/>
              </a:lnSpc>
              <a:spcBef>
                <a:spcPts val="1200"/>
              </a:spcBef>
              <a:spcAft>
                <a:spcPts val="0"/>
              </a:spcAft>
              <a:buClr>
                <a:schemeClr val="dk1"/>
              </a:buClr>
              <a:buSzPts val="1400"/>
              <a:buChar char="●"/>
            </a:pPr>
            <a:r>
              <a:rPr lang="en" sz="1400" dirty="0">
                <a:solidFill>
                  <a:schemeClr val="dk1"/>
                </a:solidFill>
              </a:rPr>
              <a:t>“ABC” is based in San Francisco, CA. </a:t>
            </a:r>
            <a:endParaRPr sz="1400" dirty="0">
              <a:solidFill>
                <a:schemeClr val="dk1"/>
              </a:solidFill>
            </a:endParaRPr>
          </a:p>
          <a:p>
            <a:pPr marL="457200" lvl="0" indent="0" algn="l" rtl="0">
              <a:lnSpc>
                <a:spcPct val="140000"/>
              </a:lnSpc>
              <a:spcBef>
                <a:spcPts val="1200"/>
              </a:spcBef>
              <a:spcAft>
                <a:spcPts val="0"/>
              </a:spcAft>
              <a:buNone/>
            </a:pPr>
            <a:r>
              <a:rPr lang="en" sz="1400" dirty="0">
                <a:solidFill>
                  <a:schemeClr val="dk1"/>
                </a:solidFill>
              </a:rPr>
              <a:t> </a:t>
            </a:r>
            <a:endParaRPr sz="1400" dirty="0">
              <a:solidFill>
                <a:schemeClr val="dk1"/>
              </a:solidFill>
            </a:endParaRPr>
          </a:p>
          <a:p>
            <a:pPr marL="457200" lvl="0" indent="-317500" algn="l" rtl="0">
              <a:lnSpc>
                <a:spcPct val="140000"/>
              </a:lnSpc>
              <a:spcBef>
                <a:spcPts val="1200"/>
              </a:spcBef>
              <a:spcAft>
                <a:spcPts val="0"/>
              </a:spcAft>
              <a:buClr>
                <a:schemeClr val="dk1"/>
              </a:buClr>
              <a:buSzPts val="1400"/>
              <a:buChar char="●"/>
            </a:pPr>
            <a:r>
              <a:rPr lang="en" sz="1400" dirty="0">
                <a:solidFill>
                  <a:schemeClr val="dk1"/>
                </a:solidFill>
              </a:rPr>
              <a:t>The company provides a leading cloud-native email security platform that leverages AI-based behavioral data science to stop socially-engineered and never-seen-before email attacks that evade traditional secure email gateways. </a:t>
            </a:r>
            <a:endParaRPr sz="1400" dirty="0">
              <a:solidFill>
                <a:schemeClr val="dk1"/>
              </a:solidFill>
            </a:endParaRPr>
          </a:p>
          <a:p>
            <a:pPr marL="457200" lvl="0" indent="0" algn="l" rtl="0">
              <a:lnSpc>
                <a:spcPct val="140000"/>
              </a:lnSpc>
              <a:spcBef>
                <a:spcPts val="1200"/>
              </a:spcBef>
              <a:spcAft>
                <a:spcPts val="0"/>
              </a:spcAft>
              <a:buNone/>
            </a:pPr>
            <a:endParaRPr sz="1400" dirty="0">
              <a:solidFill>
                <a:schemeClr val="dk1"/>
              </a:solidFill>
            </a:endParaRPr>
          </a:p>
          <a:p>
            <a:pPr marL="457200" lvl="0" indent="-317500" algn="l" rtl="0">
              <a:lnSpc>
                <a:spcPct val="140000"/>
              </a:lnSpc>
              <a:spcBef>
                <a:spcPts val="1200"/>
              </a:spcBef>
              <a:spcAft>
                <a:spcPts val="0"/>
              </a:spcAft>
              <a:buClr>
                <a:schemeClr val="dk1"/>
              </a:buClr>
              <a:buSzPts val="1400"/>
              <a:buChar char="●"/>
            </a:pPr>
            <a:r>
              <a:rPr lang="en" sz="1400" dirty="0">
                <a:solidFill>
                  <a:schemeClr val="dk1"/>
                </a:solidFill>
              </a:rPr>
              <a:t>“ABC” delivers a fundamentally different approach that precisely detects and protects against the widest range of attacks including business email compromise, phishing, malware, ransomware, social engineering, spam, supply chain compromise, and internal account compromise.</a:t>
            </a:r>
            <a:endParaRPr sz="1400" dirty="0">
              <a:solidFill>
                <a:schemeClr val="dk1"/>
              </a:solidFill>
            </a:endParaRPr>
          </a:p>
          <a:p>
            <a:pPr marL="457200" lvl="0" indent="0" algn="l" rtl="0">
              <a:lnSpc>
                <a:spcPct val="140000"/>
              </a:lnSpc>
              <a:spcBef>
                <a:spcPts val="1200"/>
              </a:spcBef>
              <a:spcAft>
                <a:spcPts val="0"/>
              </a:spcAft>
              <a:buNone/>
            </a:pPr>
            <a:endParaRPr sz="1400" dirty="0">
              <a:solidFill>
                <a:schemeClr val="dk1"/>
              </a:solidFill>
            </a:endParaRPr>
          </a:p>
          <a:p>
            <a:pPr marL="457200" lvl="0" indent="-317500" algn="l" rtl="0">
              <a:lnSpc>
                <a:spcPct val="140000"/>
              </a:lnSpc>
              <a:spcBef>
                <a:spcPts val="1200"/>
              </a:spcBef>
              <a:spcAft>
                <a:spcPts val="0"/>
              </a:spcAft>
              <a:buClr>
                <a:schemeClr val="dk1"/>
              </a:buClr>
              <a:buSzPts val="1400"/>
              <a:buChar char="●"/>
            </a:pPr>
            <a:r>
              <a:rPr lang="en" sz="1400" dirty="0">
                <a:solidFill>
                  <a:schemeClr val="dk1"/>
                </a:solidFill>
              </a:rPr>
              <a:t>The “ABC” platform delivers inbound email security, internal and external account takeover protection, and full automation. ABC’s API-based approach enables customers to get started in minutes be used standalone to enhance native cloud email security protection with Microsoft 365 and Google Workspace. </a:t>
            </a:r>
            <a:endParaRPr sz="1400" dirty="0">
              <a:solidFill>
                <a:schemeClr val="dk1"/>
              </a:solidFill>
            </a:endParaRPr>
          </a:p>
          <a:p>
            <a:pPr marL="0" lvl="0" indent="0" algn="l" rtl="0">
              <a:lnSpc>
                <a:spcPct val="105000"/>
              </a:lnSpc>
              <a:spcBef>
                <a:spcPts val="1200"/>
              </a:spcBef>
              <a:spcAft>
                <a:spcPts val="1200"/>
              </a:spcAft>
              <a:buNone/>
            </a:pP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pic>
        <p:nvPicPr>
          <p:cNvPr id="214" name="Google Shape;214;p32"/>
          <p:cNvPicPr preferRelativeResize="0"/>
          <p:nvPr/>
        </p:nvPicPr>
        <p:blipFill rotWithShape="1">
          <a:blip r:embed="rId3">
            <a:alphaModFix/>
          </a:blip>
          <a:srcRect t="77059"/>
          <a:stretch/>
        </p:blipFill>
        <p:spPr>
          <a:xfrm>
            <a:off x="0" y="0"/>
            <a:ext cx="9143999" cy="3618048"/>
          </a:xfrm>
          <a:prstGeom prst="rect">
            <a:avLst/>
          </a:prstGeom>
          <a:noFill/>
          <a:ln>
            <a:noFill/>
          </a:ln>
        </p:spPr>
      </p:pic>
      <p:sp>
        <p:nvSpPr>
          <p:cNvPr id="215" name="Google Shape;215;p32"/>
          <p:cNvSpPr txBox="1"/>
          <p:nvPr/>
        </p:nvSpPr>
        <p:spPr>
          <a:xfrm>
            <a:off x="95375" y="3822775"/>
            <a:ext cx="9144000" cy="10467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
                <a:solidFill>
                  <a:schemeClr val="dk1"/>
                </a:solidFill>
                <a:latin typeface="Old Standard TT"/>
                <a:ea typeface="Old Standard TT"/>
                <a:cs typeface="Old Standard TT"/>
                <a:sym typeface="Old Standard TT"/>
              </a:rPr>
              <a:t>The Process Flow Chart for ABC IT Security Company underscores our commitment to proactively address abnormal security threats. By leveraging advanced detection, rapid response, and continuous improvement, we ensure the resilience of our systems and the protection of our clients from emerging security challenges. This systematic approach reflects our dedication to staying ahead in the ever-evolving landscape of digital security.</a:t>
            </a:r>
            <a:endParaRPr sz="2000">
              <a:solidFill>
                <a:schemeClr val="dk1"/>
              </a:solidFill>
              <a:latin typeface="Old Standard TT"/>
              <a:ea typeface="Old Standard TT"/>
              <a:cs typeface="Old Standard TT"/>
              <a:sym typeface="Old Standard TT"/>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33"/>
          <p:cNvSpPr txBox="1">
            <a:spLocks noGrp="1"/>
          </p:cNvSpPr>
          <p:nvPr>
            <p:ph type="title"/>
          </p:nvPr>
        </p:nvSpPr>
        <p:spPr>
          <a:xfrm>
            <a:off x="187825" y="5867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Clr>
                <a:schemeClr val="dk1"/>
              </a:buClr>
              <a:buSzPts val="1100"/>
              <a:buFont typeface="Arial"/>
              <a:buNone/>
            </a:pPr>
            <a:r>
              <a:rPr lang="en" sz="1600" b="1"/>
              <a:t>Appendix B					Risk table</a:t>
            </a:r>
            <a:endParaRPr sz="1600"/>
          </a:p>
        </p:txBody>
      </p:sp>
      <p:graphicFrame>
        <p:nvGraphicFramePr>
          <p:cNvPr id="221" name="Google Shape;221;p33"/>
          <p:cNvGraphicFramePr/>
          <p:nvPr/>
        </p:nvGraphicFramePr>
        <p:xfrm>
          <a:off x="387425" y="1478975"/>
          <a:ext cx="8581725" cy="3204350"/>
        </p:xfrm>
        <a:graphic>
          <a:graphicData uri="http://schemas.openxmlformats.org/drawingml/2006/table">
            <a:tbl>
              <a:tblPr>
                <a:noFill/>
                <a:tableStyleId>{F72E1C4C-7F5D-4651-98FB-F1E33C5746EB}</a:tableStyleId>
              </a:tblPr>
              <a:tblGrid>
                <a:gridCol w="1275225">
                  <a:extLst>
                    <a:ext uri="{9D8B030D-6E8A-4147-A177-3AD203B41FA5}">
                      <a16:colId xmlns:a16="http://schemas.microsoft.com/office/drawing/2014/main" val="20000"/>
                    </a:ext>
                  </a:extLst>
                </a:gridCol>
                <a:gridCol w="1361450">
                  <a:extLst>
                    <a:ext uri="{9D8B030D-6E8A-4147-A177-3AD203B41FA5}">
                      <a16:colId xmlns:a16="http://schemas.microsoft.com/office/drawing/2014/main" val="20001"/>
                    </a:ext>
                  </a:extLst>
                </a:gridCol>
                <a:gridCol w="1275225">
                  <a:extLst>
                    <a:ext uri="{9D8B030D-6E8A-4147-A177-3AD203B41FA5}">
                      <a16:colId xmlns:a16="http://schemas.microsoft.com/office/drawing/2014/main" val="20002"/>
                    </a:ext>
                  </a:extLst>
                </a:gridCol>
                <a:gridCol w="1404550">
                  <a:extLst>
                    <a:ext uri="{9D8B030D-6E8A-4147-A177-3AD203B41FA5}">
                      <a16:colId xmlns:a16="http://schemas.microsoft.com/office/drawing/2014/main" val="20003"/>
                    </a:ext>
                  </a:extLst>
                </a:gridCol>
                <a:gridCol w="973475">
                  <a:extLst>
                    <a:ext uri="{9D8B030D-6E8A-4147-A177-3AD203B41FA5}">
                      <a16:colId xmlns:a16="http://schemas.microsoft.com/office/drawing/2014/main" val="20004"/>
                    </a:ext>
                  </a:extLst>
                </a:gridCol>
                <a:gridCol w="1178225">
                  <a:extLst>
                    <a:ext uri="{9D8B030D-6E8A-4147-A177-3AD203B41FA5}">
                      <a16:colId xmlns:a16="http://schemas.microsoft.com/office/drawing/2014/main" val="20005"/>
                    </a:ext>
                  </a:extLst>
                </a:gridCol>
                <a:gridCol w="1113575">
                  <a:extLst>
                    <a:ext uri="{9D8B030D-6E8A-4147-A177-3AD203B41FA5}">
                      <a16:colId xmlns:a16="http://schemas.microsoft.com/office/drawing/2014/main" val="20006"/>
                    </a:ext>
                  </a:extLst>
                </a:gridCol>
              </a:tblGrid>
              <a:tr h="678450">
                <a:tc>
                  <a:txBody>
                    <a:bodyPr/>
                    <a:lstStyle/>
                    <a:p>
                      <a:pPr marL="0" lvl="0" indent="0" algn="ctr" rtl="0">
                        <a:lnSpc>
                          <a:spcPct val="171428"/>
                        </a:lnSpc>
                        <a:spcBef>
                          <a:spcPts val="0"/>
                        </a:spcBef>
                        <a:spcAft>
                          <a:spcPts val="0"/>
                        </a:spcAft>
                        <a:buNone/>
                      </a:pPr>
                      <a:r>
                        <a:rPr lang="en" sz="950" b="1">
                          <a:latin typeface="Roboto"/>
                          <a:ea typeface="Roboto"/>
                          <a:cs typeface="Roboto"/>
                          <a:sym typeface="Roboto"/>
                        </a:rPr>
                        <a:t>Information Asset</a:t>
                      </a:r>
                      <a:endParaRPr sz="950" b="1">
                        <a:latin typeface="Roboto"/>
                        <a:ea typeface="Roboto"/>
                        <a:cs typeface="Roboto"/>
                        <a:sym typeface="Roboto"/>
                      </a:endParaRPr>
                    </a:p>
                  </a:txBody>
                  <a:tcPr marL="63500" marR="63500" marT="63500" marB="63500" anchor="b">
                    <a:lnL w="9525" cap="flat" cmpd="sng">
                      <a:solidFill>
                        <a:srgbClr val="D9D9E3"/>
                      </a:solidFill>
                      <a:prstDash val="solid"/>
                      <a:round/>
                      <a:headEnd type="none" w="sm" len="sm"/>
                      <a:tailEnd type="none" w="sm" len="sm"/>
                    </a:lnL>
                    <a:lnR w="9525" cap="flat" cmpd="sng">
                      <a:solidFill>
                        <a:srgbClr val="D9D9E3"/>
                      </a:solidFill>
                      <a:prstDash val="solid"/>
                      <a:round/>
                      <a:headEnd type="none" w="sm" len="sm"/>
                      <a:tailEnd type="none" w="sm" len="sm"/>
                    </a:lnR>
                    <a:lnT w="9525" cap="flat" cmpd="sng">
                      <a:solidFill>
                        <a:srgbClr val="D9D9E3"/>
                      </a:solidFill>
                      <a:prstDash val="solid"/>
                      <a:round/>
                      <a:headEnd type="none" w="sm" len="sm"/>
                      <a:tailEnd type="none" w="sm" len="sm"/>
                    </a:lnT>
                    <a:lnB w="9525" cap="flat" cmpd="sng">
                      <a:solidFill>
                        <a:srgbClr val="D9D9E3"/>
                      </a:solidFill>
                      <a:prstDash val="solid"/>
                      <a:round/>
                      <a:headEnd type="none" w="sm" len="sm"/>
                      <a:tailEnd type="none" w="sm" len="sm"/>
                    </a:lnB>
                  </a:tcPr>
                </a:tc>
                <a:tc>
                  <a:txBody>
                    <a:bodyPr/>
                    <a:lstStyle/>
                    <a:p>
                      <a:pPr marL="0" lvl="0" indent="0" algn="ctr" rtl="0">
                        <a:lnSpc>
                          <a:spcPct val="171428"/>
                        </a:lnSpc>
                        <a:spcBef>
                          <a:spcPts val="0"/>
                        </a:spcBef>
                        <a:spcAft>
                          <a:spcPts val="0"/>
                        </a:spcAft>
                        <a:buNone/>
                      </a:pPr>
                      <a:r>
                        <a:rPr lang="en" sz="950" b="1">
                          <a:latin typeface="Roboto"/>
                          <a:ea typeface="Roboto"/>
                          <a:cs typeface="Roboto"/>
                          <a:sym typeface="Roboto"/>
                        </a:rPr>
                        <a:t>Vulnerability</a:t>
                      </a:r>
                      <a:endParaRPr sz="950" b="1">
                        <a:latin typeface="Roboto"/>
                        <a:ea typeface="Roboto"/>
                        <a:cs typeface="Roboto"/>
                        <a:sym typeface="Roboto"/>
                      </a:endParaRPr>
                    </a:p>
                  </a:txBody>
                  <a:tcPr marL="63500" marR="63500" marT="63500" marB="63500" anchor="b">
                    <a:lnL w="9525" cap="flat" cmpd="sng">
                      <a:solidFill>
                        <a:srgbClr val="D9D9E3"/>
                      </a:solidFill>
                      <a:prstDash val="solid"/>
                      <a:round/>
                      <a:headEnd type="none" w="sm" len="sm"/>
                      <a:tailEnd type="none" w="sm" len="sm"/>
                    </a:lnL>
                    <a:lnR w="9525" cap="flat" cmpd="sng">
                      <a:solidFill>
                        <a:srgbClr val="D9D9E3"/>
                      </a:solidFill>
                      <a:prstDash val="solid"/>
                      <a:round/>
                      <a:headEnd type="none" w="sm" len="sm"/>
                      <a:tailEnd type="none" w="sm" len="sm"/>
                    </a:lnR>
                    <a:lnT w="9525" cap="flat" cmpd="sng">
                      <a:solidFill>
                        <a:srgbClr val="D9D9E3"/>
                      </a:solidFill>
                      <a:prstDash val="solid"/>
                      <a:round/>
                      <a:headEnd type="none" w="sm" len="sm"/>
                      <a:tailEnd type="none" w="sm" len="sm"/>
                    </a:lnT>
                    <a:lnB w="9525" cap="flat" cmpd="sng">
                      <a:solidFill>
                        <a:srgbClr val="D9D9E3"/>
                      </a:solidFill>
                      <a:prstDash val="solid"/>
                      <a:round/>
                      <a:headEnd type="none" w="sm" len="sm"/>
                      <a:tailEnd type="none" w="sm" len="sm"/>
                    </a:lnB>
                  </a:tcPr>
                </a:tc>
                <a:tc>
                  <a:txBody>
                    <a:bodyPr/>
                    <a:lstStyle/>
                    <a:p>
                      <a:pPr marL="0" lvl="0" indent="0" algn="ctr" rtl="0">
                        <a:lnSpc>
                          <a:spcPct val="171428"/>
                        </a:lnSpc>
                        <a:spcBef>
                          <a:spcPts val="0"/>
                        </a:spcBef>
                        <a:spcAft>
                          <a:spcPts val="0"/>
                        </a:spcAft>
                        <a:buNone/>
                      </a:pPr>
                      <a:r>
                        <a:rPr lang="en" sz="950" b="1">
                          <a:latin typeface="Roboto"/>
                          <a:ea typeface="Roboto"/>
                          <a:cs typeface="Roboto"/>
                          <a:sym typeface="Roboto"/>
                        </a:rPr>
                        <a:t>Threat Source</a:t>
                      </a:r>
                      <a:endParaRPr sz="950" b="1">
                        <a:latin typeface="Roboto"/>
                        <a:ea typeface="Roboto"/>
                        <a:cs typeface="Roboto"/>
                        <a:sym typeface="Roboto"/>
                      </a:endParaRPr>
                    </a:p>
                  </a:txBody>
                  <a:tcPr marL="63500" marR="63500" marT="63500" marB="63500" anchor="b">
                    <a:lnL w="9525" cap="flat" cmpd="sng">
                      <a:solidFill>
                        <a:srgbClr val="D9D9E3"/>
                      </a:solidFill>
                      <a:prstDash val="solid"/>
                      <a:round/>
                      <a:headEnd type="none" w="sm" len="sm"/>
                      <a:tailEnd type="none" w="sm" len="sm"/>
                    </a:lnL>
                    <a:lnR w="9525" cap="flat" cmpd="sng">
                      <a:solidFill>
                        <a:srgbClr val="D9D9E3"/>
                      </a:solidFill>
                      <a:prstDash val="solid"/>
                      <a:round/>
                      <a:headEnd type="none" w="sm" len="sm"/>
                      <a:tailEnd type="none" w="sm" len="sm"/>
                    </a:lnR>
                    <a:lnT w="9525" cap="flat" cmpd="sng">
                      <a:solidFill>
                        <a:srgbClr val="D9D9E3"/>
                      </a:solidFill>
                      <a:prstDash val="solid"/>
                      <a:round/>
                      <a:headEnd type="none" w="sm" len="sm"/>
                      <a:tailEnd type="none" w="sm" len="sm"/>
                    </a:lnT>
                    <a:lnB w="9525" cap="flat" cmpd="sng">
                      <a:solidFill>
                        <a:srgbClr val="D9D9E3"/>
                      </a:solidFill>
                      <a:prstDash val="solid"/>
                      <a:round/>
                      <a:headEnd type="none" w="sm" len="sm"/>
                      <a:tailEnd type="none" w="sm" len="sm"/>
                    </a:lnB>
                  </a:tcPr>
                </a:tc>
                <a:tc>
                  <a:txBody>
                    <a:bodyPr/>
                    <a:lstStyle/>
                    <a:p>
                      <a:pPr marL="0" lvl="0" indent="0" algn="ctr" rtl="0">
                        <a:lnSpc>
                          <a:spcPct val="171428"/>
                        </a:lnSpc>
                        <a:spcBef>
                          <a:spcPts val="0"/>
                        </a:spcBef>
                        <a:spcAft>
                          <a:spcPts val="0"/>
                        </a:spcAft>
                        <a:buNone/>
                      </a:pPr>
                      <a:r>
                        <a:rPr lang="en" sz="950" b="1">
                          <a:latin typeface="Roboto"/>
                          <a:ea typeface="Roboto"/>
                          <a:cs typeface="Roboto"/>
                          <a:sym typeface="Roboto"/>
                        </a:rPr>
                        <a:t>Threat Action</a:t>
                      </a:r>
                      <a:endParaRPr sz="950" b="1">
                        <a:latin typeface="Roboto"/>
                        <a:ea typeface="Roboto"/>
                        <a:cs typeface="Roboto"/>
                        <a:sym typeface="Roboto"/>
                      </a:endParaRPr>
                    </a:p>
                  </a:txBody>
                  <a:tcPr marL="63500" marR="63500" marT="63500" marB="63500" anchor="b">
                    <a:lnL w="9525" cap="flat" cmpd="sng">
                      <a:solidFill>
                        <a:srgbClr val="D9D9E3"/>
                      </a:solidFill>
                      <a:prstDash val="solid"/>
                      <a:round/>
                      <a:headEnd type="none" w="sm" len="sm"/>
                      <a:tailEnd type="none" w="sm" len="sm"/>
                    </a:lnL>
                    <a:lnR w="9525" cap="flat" cmpd="sng">
                      <a:solidFill>
                        <a:srgbClr val="D9D9E3"/>
                      </a:solidFill>
                      <a:prstDash val="solid"/>
                      <a:round/>
                      <a:headEnd type="none" w="sm" len="sm"/>
                      <a:tailEnd type="none" w="sm" len="sm"/>
                    </a:lnR>
                    <a:lnT w="9525" cap="flat" cmpd="sng">
                      <a:solidFill>
                        <a:srgbClr val="D9D9E3"/>
                      </a:solidFill>
                      <a:prstDash val="solid"/>
                      <a:round/>
                      <a:headEnd type="none" w="sm" len="sm"/>
                      <a:tailEnd type="none" w="sm" len="sm"/>
                    </a:lnT>
                    <a:lnB w="9525" cap="flat" cmpd="sng">
                      <a:solidFill>
                        <a:srgbClr val="D9D9E3"/>
                      </a:solidFill>
                      <a:prstDash val="solid"/>
                      <a:round/>
                      <a:headEnd type="none" w="sm" len="sm"/>
                      <a:tailEnd type="none" w="sm" len="sm"/>
                    </a:lnB>
                  </a:tcPr>
                </a:tc>
                <a:tc>
                  <a:txBody>
                    <a:bodyPr/>
                    <a:lstStyle/>
                    <a:p>
                      <a:pPr marL="0" lvl="0" indent="0" algn="ctr" rtl="0">
                        <a:lnSpc>
                          <a:spcPct val="171428"/>
                        </a:lnSpc>
                        <a:spcBef>
                          <a:spcPts val="0"/>
                        </a:spcBef>
                        <a:spcAft>
                          <a:spcPts val="0"/>
                        </a:spcAft>
                        <a:buNone/>
                      </a:pPr>
                      <a:r>
                        <a:rPr lang="en" sz="950" b="1">
                          <a:latin typeface="Roboto"/>
                          <a:ea typeface="Roboto"/>
                          <a:cs typeface="Roboto"/>
                          <a:sym typeface="Roboto"/>
                        </a:rPr>
                        <a:t>Impact</a:t>
                      </a:r>
                      <a:endParaRPr sz="950" b="1">
                        <a:latin typeface="Roboto"/>
                        <a:ea typeface="Roboto"/>
                        <a:cs typeface="Roboto"/>
                        <a:sym typeface="Roboto"/>
                      </a:endParaRPr>
                    </a:p>
                  </a:txBody>
                  <a:tcPr marL="63500" marR="63500" marT="63500" marB="63500" anchor="b">
                    <a:lnL w="9525" cap="flat" cmpd="sng">
                      <a:solidFill>
                        <a:srgbClr val="D9D9E3"/>
                      </a:solidFill>
                      <a:prstDash val="solid"/>
                      <a:round/>
                      <a:headEnd type="none" w="sm" len="sm"/>
                      <a:tailEnd type="none" w="sm" len="sm"/>
                    </a:lnL>
                    <a:lnR w="9525" cap="flat" cmpd="sng">
                      <a:solidFill>
                        <a:srgbClr val="D9D9E3"/>
                      </a:solidFill>
                      <a:prstDash val="solid"/>
                      <a:round/>
                      <a:headEnd type="none" w="sm" len="sm"/>
                      <a:tailEnd type="none" w="sm" len="sm"/>
                    </a:lnR>
                    <a:lnT w="9525" cap="flat" cmpd="sng">
                      <a:solidFill>
                        <a:srgbClr val="D9D9E3"/>
                      </a:solidFill>
                      <a:prstDash val="solid"/>
                      <a:round/>
                      <a:headEnd type="none" w="sm" len="sm"/>
                      <a:tailEnd type="none" w="sm" len="sm"/>
                    </a:lnT>
                    <a:lnB w="9525" cap="flat" cmpd="sng">
                      <a:solidFill>
                        <a:srgbClr val="D9D9E3"/>
                      </a:solidFill>
                      <a:prstDash val="solid"/>
                      <a:round/>
                      <a:headEnd type="none" w="sm" len="sm"/>
                      <a:tailEnd type="none" w="sm" len="sm"/>
                    </a:lnB>
                  </a:tcPr>
                </a:tc>
                <a:tc>
                  <a:txBody>
                    <a:bodyPr/>
                    <a:lstStyle/>
                    <a:p>
                      <a:pPr marL="0" lvl="0" indent="0" algn="ctr" rtl="0">
                        <a:lnSpc>
                          <a:spcPct val="171428"/>
                        </a:lnSpc>
                        <a:spcBef>
                          <a:spcPts val="0"/>
                        </a:spcBef>
                        <a:spcAft>
                          <a:spcPts val="0"/>
                        </a:spcAft>
                        <a:buNone/>
                      </a:pPr>
                      <a:r>
                        <a:rPr lang="en" sz="950" b="1">
                          <a:latin typeface="Roboto"/>
                          <a:ea typeface="Roboto"/>
                          <a:cs typeface="Roboto"/>
                          <a:sym typeface="Roboto"/>
                        </a:rPr>
                        <a:t>Threat Likelihood</a:t>
                      </a:r>
                      <a:endParaRPr sz="950" b="1">
                        <a:latin typeface="Roboto"/>
                        <a:ea typeface="Roboto"/>
                        <a:cs typeface="Roboto"/>
                        <a:sym typeface="Roboto"/>
                      </a:endParaRPr>
                    </a:p>
                  </a:txBody>
                  <a:tcPr marL="63500" marR="63500" marT="63500" marB="63500" anchor="b">
                    <a:lnL w="9525" cap="flat" cmpd="sng">
                      <a:solidFill>
                        <a:srgbClr val="D9D9E3"/>
                      </a:solidFill>
                      <a:prstDash val="solid"/>
                      <a:round/>
                      <a:headEnd type="none" w="sm" len="sm"/>
                      <a:tailEnd type="none" w="sm" len="sm"/>
                    </a:lnL>
                    <a:lnR w="9525" cap="flat" cmpd="sng">
                      <a:solidFill>
                        <a:srgbClr val="D9D9E3"/>
                      </a:solidFill>
                      <a:prstDash val="solid"/>
                      <a:round/>
                      <a:headEnd type="none" w="sm" len="sm"/>
                      <a:tailEnd type="none" w="sm" len="sm"/>
                    </a:lnR>
                    <a:lnT w="9525" cap="flat" cmpd="sng">
                      <a:solidFill>
                        <a:srgbClr val="D9D9E3"/>
                      </a:solidFill>
                      <a:prstDash val="solid"/>
                      <a:round/>
                      <a:headEnd type="none" w="sm" len="sm"/>
                      <a:tailEnd type="none" w="sm" len="sm"/>
                    </a:lnT>
                    <a:lnB w="9525" cap="flat" cmpd="sng">
                      <a:solidFill>
                        <a:srgbClr val="D9D9E3"/>
                      </a:solidFill>
                      <a:prstDash val="solid"/>
                      <a:round/>
                      <a:headEnd type="none" w="sm" len="sm"/>
                      <a:tailEnd type="none" w="sm" len="sm"/>
                    </a:lnB>
                  </a:tcPr>
                </a:tc>
                <a:tc>
                  <a:txBody>
                    <a:bodyPr/>
                    <a:lstStyle/>
                    <a:p>
                      <a:pPr marL="0" lvl="0" indent="0" algn="ctr" rtl="0">
                        <a:lnSpc>
                          <a:spcPct val="171428"/>
                        </a:lnSpc>
                        <a:spcBef>
                          <a:spcPts val="0"/>
                        </a:spcBef>
                        <a:spcAft>
                          <a:spcPts val="0"/>
                        </a:spcAft>
                        <a:buNone/>
                      </a:pPr>
                      <a:r>
                        <a:rPr lang="en" sz="950" b="1">
                          <a:latin typeface="Roboto"/>
                          <a:ea typeface="Roboto"/>
                          <a:cs typeface="Roboto"/>
                          <a:sym typeface="Roboto"/>
                        </a:rPr>
                        <a:t>Tentative Risk Score</a:t>
                      </a:r>
                      <a:endParaRPr sz="950" b="1">
                        <a:latin typeface="Roboto"/>
                        <a:ea typeface="Roboto"/>
                        <a:cs typeface="Roboto"/>
                        <a:sym typeface="Roboto"/>
                      </a:endParaRPr>
                    </a:p>
                  </a:txBody>
                  <a:tcPr marL="63500" marR="63500" marT="63500" marB="63500" anchor="b">
                    <a:lnL w="9525" cap="flat" cmpd="sng">
                      <a:solidFill>
                        <a:srgbClr val="D9D9E3"/>
                      </a:solidFill>
                      <a:prstDash val="solid"/>
                      <a:round/>
                      <a:headEnd type="none" w="sm" len="sm"/>
                      <a:tailEnd type="none" w="sm" len="sm"/>
                    </a:lnL>
                    <a:lnR w="9525" cap="flat" cmpd="sng">
                      <a:solidFill>
                        <a:srgbClr val="D9D9E3"/>
                      </a:solidFill>
                      <a:prstDash val="solid"/>
                      <a:round/>
                      <a:headEnd type="none" w="sm" len="sm"/>
                      <a:tailEnd type="none" w="sm" len="sm"/>
                    </a:lnR>
                    <a:lnT w="9525" cap="flat" cmpd="sng">
                      <a:solidFill>
                        <a:srgbClr val="D9D9E3"/>
                      </a:solidFill>
                      <a:prstDash val="solid"/>
                      <a:round/>
                      <a:headEnd type="none" w="sm" len="sm"/>
                      <a:tailEnd type="none" w="sm" len="sm"/>
                    </a:lnT>
                    <a:lnB w="9525" cap="flat" cmpd="sng">
                      <a:solidFill>
                        <a:srgbClr val="D9D9E3"/>
                      </a:solidFill>
                      <a:prstDash val="solid"/>
                      <a:round/>
                      <a:headEnd type="none" w="sm" len="sm"/>
                      <a:tailEnd type="none" w="sm" len="sm"/>
                    </a:lnB>
                  </a:tcPr>
                </a:tc>
                <a:extLst>
                  <a:ext uri="{0D108BD9-81ED-4DB2-BD59-A6C34878D82A}">
                    <a16:rowId xmlns:a16="http://schemas.microsoft.com/office/drawing/2014/main" val="10000"/>
                  </a:ext>
                </a:extLst>
              </a:tr>
              <a:tr h="591600">
                <a:tc>
                  <a:txBody>
                    <a:bodyPr/>
                    <a:lstStyle/>
                    <a:p>
                      <a:pPr marL="0" lvl="0" indent="0" algn="l" rtl="0">
                        <a:lnSpc>
                          <a:spcPct val="171428"/>
                        </a:lnSpc>
                        <a:spcBef>
                          <a:spcPts val="0"/>
                        </a:spcBef>
                        <a:spcAft>
                          <a:spcPts val="0"/>
                        </a:spcAft>
                        <a:buNone/>
                      </a:pPr>
                      <a:r>
                        <a:rPr lang="en" sz="950">
                          <a:latin typeface="Old Standard TT"/>
                          <a:ea typeface="Old Standard TT"/>
                          <a:cs typeface="Old Standard TT"/>
                          <a:sym typeface="Old Standard TT"/>
                        </a:rPr>
                        <a:t>Customer Email Data</a:t>
                      </a:r>
                      <a:endParaRPr sz="950">
                        <a:latin typeface="Old Standard TT"/>
                        <a:ea typeface="Old Standard TT"/>
                        <a:cs typeface="Old Standard TT"/>
                        <a:sym typeface="Old Standard TT"/>
                      </a:endParaRPr>
                    </a:p>
                  </a:txBody>
                  <a:tcPr marL="63500" marR="63500" marT="63500" marB="63500" anchor="ctr">
                    <a:lnL w="9525" cap="flat" cmpd="sng">
                      <a:solidFill>
                        <a:srgbClr val="D9D9E3"/>
                      </a:solidFill>
                      <a:prstDash val="solid"/>
                      <a:round/>
                      <a:headEnd type="none" w="sm" len="sm"/>
                      <a:tailEnd type="none" w="sm" len="sm"/>
                    </a:lnL>
                    <a:lnR w="9525" cap="flat" cmpd="sng">
                      <a:solidFill>
                        <a:srgbClr val="D9D9E3"/>
                      </a:solidFill>
                      <a:prstDash val="solid"/>
                      <a:round/>
                      <a:headEnd type="none" w="sm" len="sm"/>
                      <a:tailEnd type="none" w="sm" len="sm"/>
                    </a:lnR>
                    <a:lnT w="9525" cap="flat" cmpd="sng">
                      <a:solidFill>
                        <a:srgbClr val="D9D9E3"/>
                      </a:solidFill>
                      <a:prstDash val="solid"/>
                      <a:round/>
                      <a:headEnd type="none" w="sm" len="sm"/>
                      <a:tailEnd type="none" w="sm" len="sm"/>
                    </a:lnT>
                    <a:lnB cap="flat" cmpd="sng">
                      <a:solidFill>
                        <a:srgbClr val="D9D9E3"/>
                      </a:solidFill>
                      <a:prstDash val="solid"/>
                      <a:round/>
                      <a:headEnd type="none" w="sm" len="sm"/>
                      <a:tailEnd type="none" w="sm" len="sm"/>
                    </a:lnB>
                  </a:tcPr>
                </a:tc>
                <a:tc>
                  <a:txBody>
                    <a:bodyPr/>
                    <a:lstStyle/>
                    <a:p>
                      <a:pPr marL="0" lvl="0" indent="0" algn="l" rtl="0">
                        <a:lnSpc>
                          <a:spcPct val="171428"/>
                        </a:lnSpc>
                        <a:spcBef>
                          <a:spcPts val="0"/>
                        </a:spcBef>
                        <a:spcAft>
                          <a:spcPts val="0"/>
                        </a:spcAft>
                        <a:buNone/>
                      </a:pPr>
                      <a:r>
                        <a:rPr lang="en" sz="950">
                          <a:latin typeface="Old Standard TT"/>
                          <a:ea typeface="Old Standard TT"/>
                          <a:cs typeface="Old Standard TT"/>
                          <a:sym typeface="Old Standard TT"/>
                        </a:rPr>
                        <a:t>Insufficient Encryption</a:t>
                      </a:r>
                      <a:endParaRPr sz="950">
                        <a:latin typeface="Old Standard TT"/>
                        <a:ea typeface="Old Standard TT"/>
                        <a:cs typeface="Old Standard TT"/>
                        <a:sym typeface="Old Standard TT"/>
                      </a:endParaRPr>
                    </a:p>
                  </a:txBody>
                  <a:tcPr marL="63500" marR="63500" marT="63500" marB="63500" anchor="ctr">
                    <a:lnL w="9525" cap="flat" cmpd="sng">
                      <a:solidFill>
                        <a:srgbClr val="D9D9E3"/>
                      </a:solidFill>
                      <a:prstDash val="solid"/>
                      <a:round/>
                      <a:headEnd type="none" w="sm" len="sm"/>
                      <a:tailEnd type="none" w="sm" len="sm"/>
                    </a:lnL>
                    <a:lnR w="9525" cap="flat" cmpd="sng">
                      <a:solidFill>
                        <a:srgbClr val="D9D9E3"/>
                      </a:solidFill>
                      <a:prstDash val="solid"/>
                      <a:round/>
                      <a:headEnd type="none" w="sm" len="sm"/>
                      <a:tailEnd type="none" w="sm" len="sm"/>
                    </a:lnR>
                    <a:lnT w="9525" cap="flat" cmpd="sng">
                      <a:solidFill>
                        <a:srgbClr val="D9D9E3"/>
                      </a:solidFill>
                      <a:prstDash val="solid"/>
                      <a:round/>
                      <a:headEnd type="none" w="sm" len="sm"/>
                      <a:tailEnd type="none" w="sm" len="sm"/>
                    </a:lnT>
                    <a:lnB cap="flat" cmpd="sng">
                      <a:solidFill>
                        <a:srgbClr val="D9D9E3"/>
                      </a:solidFill>
                      <a:prstDash val="solid"/>
                      <a:round/>
                      <a:headEnd type="none" w="sm" len="sm"/>
                      <a:tailEnd type="none" w="sm" len="sm"/>
                    </a:lnB>
                  </a:tcPr>
                </a:tc>
                <a:tc>
                  <a:txBody>
                    <a:bodyPr/>
                    <a:lstStyle/>
                    <a:p>
                      <a:pPr marL="0" lvl="0" indent="0" algn="l" rtl="0">
                        <a:lnSpc>
                          <a:spcPct val="171428"/>
                        </a:lnSpc>
                        <a:spcBef>
                          <a:spcPts val="0"/>
                        </a:spcBef>
                        <a:spcAft>
                          <a:spcPts val="0"/>
                        </a:spcAft>
                        <a:buNone/>
                      </a:pPr>
                      <a:r>
                        <a:rPr lang="en" sz="950">
                          <a:latin typeface="Old Standard TT"/>
                          <a:ea typeface="Old Standard TT"/>
                          <a:cs typeface="Old Standard TT"/>
                          <a:sym typeface="Old Standard TT"/>
                        </a:rPr>
                        <a:t>External Hackers</a:t>
                      </a:r>
                      <a:endParaRPr sz="950">
                        <a:latin typeface="Old Standard TT"/>
                        <a:ea typeface="Old Standard TT"/>
                        <a:cs typeface="Old Standard TT"/>
                        <a:sym typeface="Old Standard TT"/>
                      </a:endParaRPr>
                    </a:p>
                  </a:txBody>
                  <a:tcPr marL="63500" marR="63500" marT="63500" marB="63500" anchor="ctr">
                    <a:lnL w="9525" cap="flat" cmpd="sng">
                      <a:solidFill>
                        <a:srgbClr val="D9D9E3"/>
                      </a:solidFill>
                      <a:prstDash val="solid"/>
                      <a:round/>
                      <a:headEnd type="none" w="sm" len="sm"/>
                      <a:tailEnd type="none" w="sm" len="sm"/>
                    </a:lnL>
                    <a:lnR w="9525" cap="flat" cmpd="sng">
                      <a:solidFill>
                        <a:srgbClr val="D9D9E3"/>
                      </a:solidFill>
                      <a:prstDash val="solid"/>
                      <a:round/>
                      <a:headEnd type="none" w="sm" len="sm"/>
                      <a:tailEnd type="none" w="sm" len="sm"/>
                    </a:lnR>
                    <a:lnT w="9525" cap="flat" cmpd="sng">
                      <a:solidFill>
                        <a:srgbClr val="D9D9E3"/>
                      </a:solidFill>
                      <a:prstDash val="solid"/>
                      <a:round/>
                      <a:headEnd type="none" w="sm" len="sm"/>
                      <a:tailEnd type="none" w="sm" len="sm"/>
                    </a:lnT>
                    <a:lnB cap="flat" cmpd="sng">
                      <a:solidFill>
                        <a:srgbClr val="D9D9E3"/>
                      </a:solidFill>
                      <a:prstDash val="solid"/>
                      <a:round/>
                      <a:headEnd type="none" w="sm" len="sm"/>
                      <a:tailEnd type="none" w="sm" len="sm"/>
                    </a:lnB>
                  </a:tcPr>
                </a:tc>
                <a:tc>
                  <a:txBody>
                    <a:bodyPr/>
                    <a:lstStyle/>
                    <a:p>
                      <a:pPr marL="0" lvl="0" indent="0" algn="l" rtl="0">
                        <a:lnSpc>
                          <a:spcPct val="171428"/>
                        </a:lnSpc>
                        <a:spcBef>
                          <a:spcPts val="0"/>
                        </a:spcBef>
                        <a:spcAft>
                          <a:spcPts val="0"/>
                        </a:spcAft>
                        <a:buNone/>
                      </a:pPr>
                      <a:r>
                        <a:rPr lang="en" sz="950">
                          <a:latin typeface="Old Standard TT"/>
                          <a:ea typeface="Old Standard TT"/>
                          <a:cs typeface="Old Standard TT"/>
                          <a:sym typeface="Old Standard TT"/>
                        </a:rPr>
                        <a:t>Unauthorized Access</a:t>
                      </a:r>
                      <a:endParaRPr sz="950">
                        <a:latin typeface="Old Standard TT"/>
                        <a:ea typeface="Old Standard TT"/>
                        <a:cs typeface="Old Standard TT"/>
                        <a:sym typeface="Old Standard TT"/>
                      </a:endParaRPr>
                    </a:p>
                  </a:txBody>
                  <a:tcPr marL="63500" marR="63500" marT="63500" marB="63500" anchor="ctr">
                    <a:lnL w="9525" cap="flat" cmpd="sng">
                      <a:solidFill>
                        <a:srgbClr val="D9D9E3"/>
                      </a:solidFill>
                      <a:prstDash val="solid"/>
                      <a:round/>
                      <a:headEnd type="none" w="sm" len="sm"/>
                      <a:tailEnd type="none" w="sm" len="sm"/>
                    </a:lnL>
                    <a:lnR w="9525" cap="flat" cmpd="sng">
                      <a:solidFill>
                        <a:srgbClr val="D9D9E3"/>
                      </a:solidFill>
                      <a:prstDash val="solid"/>
                      <a:round/>
                      <a:headEnd type="none" w="sm" len="sm"/>
                      <a:tailEnd type="none" w="sm" len="sm"/>
                    </a:lnR>
                    <a:lnT w="9525" cap="flat" cmpd="sng">
                      <a:solidFill>
                        <a:srgbClr val="D9D9E3"/>
                      </a:solidFill>
                      <a:prstDash val="solid"/>
                      <a:round/>
                      <a:headEnd type="none" w="sm" len="sm"/>
                      <a:tailEnd type="none" w="sm" len="sm"/>
                    </a:lnT>
                    <a:lnB cap="flat" cmpd="sng">
                      <a:solidFill>
                        <a:srgbClr val="D9D9E3"/>
                      </a:solidFill>
                      <a:prstDash val="solid"/>
                      <a:round/>
                      <a:headEnd type="none" w="sm" len="sm"/>
                      <a:tailEnd type="none" w="sm" len="sm"/>
                    </a:lnB>
                  </a:tcPr>
                </a:tc>
                <a:tc>
                  <a:txBody>
                    <a:bodyPr/>
                    <a:lstStyle/>
                    <a:p>
                      <a:pPr marL="0" lvl="0" indent="0" algn="l" rtl="0">
                        <a:lnSpc>
                          <a:spcPct val="171428"/>
                        </a:lnSpc>
                        <a:spcBef>
                          <a:spcPts val="0"/>
                        </a:spcBef>
                        <a:spcAft>
                          <a:spcPts val="0"/>
                        </a:spcAft>
                        <a:buNone/>
                      </a:pPr>
                      <a:r>
                        <a:rPr lang="en" sz="950">
                          <a:latin typeface="Old Standard TT"/>
                          <a:ea typeface="Old Standard TT"/>
                          <a:cs typeface="Old Standard TT"/>
                          <a:sym typeface="Old Standard TT"/>
                        </a:rPr>
                        <a:t>High</a:t>
                      </a:r>
                      <a:endParaRPr sz="950">
                        <a:latin typeface="Old Standard TT"/>
                        <a:ea typeface="Old Standard TT"/>
                        <a:cs typeface="Old Standard TT"/>
                        <a:sym typeface="Old Standard TT"/>
                      </a:endParaRPr>
                    </a:p>
                  </a:txBody>
                  <a:tcPr marL="63500" marR="63500" marT="63500" marB="63500" anchor="ctr">
                    <a:lnL w="9525" cap="flat" cmpd="sng">
                      <a:solidFill>
                        <a:srgbClr val="D9D9E3"/>
                      </a:solidFill>
                      <a:prstDash val="solid"/>
                      <a:round/>
                      <a:headEnd type="none" w="sm" len="sm"/>
                      <a:tailEnd type="none" w="sm" len="sm"/>
                    </a:lnL>
                    <a:lnR w="9525" cap="flat" cmpd="sng">
                      <a:solidFill>
                        <a:srgbClr val="D9D9E3"/>
                      </a:solidFill>
                      <a:prstDash val="solid"/>
                      <a:round/>
                      <a:headEnd type="none" w="sm" len="sm"/>
                      <a:tailEnd type="none" w="sm" len="sm"/>
                    </a:lnR>
                    <a:lnT w="9525" cap="flat" cmpd="sng">
                      <a:solidFill>
                        <a:srgbClr val="D9D9E3"/>
                      </a:solidFill>
                      <a:prstDash val="solid"/>
                      <a:round/>
                      <a:headEnd type="none" w="sm" len="sm"/>
                      <a:tailEnd type="none" w="sm" len="sm"/>
                    </a:lnT>
                    <a:lnB cap="flat" cmpd="sng">
                      <a:solidFill>
                        <a:srgbClr val="D9D9E3"/>
                      </a:solidFill>
                      <a:prstDash val="solid"/>
                      <a:round/>
                      <a:headEnd type="none" w="sm" len="sm"/>
                      <a:tailEnd type="none" w="sm" len="sm"/>
                    </a:lnB>
                  </a:tcPr>
                </a:tc>
                <a:tc>
                  <a:txBody>
                    <a:bodyPr/>
                    <a:lstStyle/>
                    <a:p>
                      <a:pPr marL="0" lvl="0" indent="0" algn="l" rtl="0">
                        <a:lnSpc>
                          <a:spcPct val="171428"/>
                        </a:lnSpc>
                        <a:spcBef>
                          <a:spcPts val="0"/>
                        </a:spcBef>
                        <a:spcAft>
                          <a:spcPts val="0"/>
                        </a:spcAft>
                        <a:buNone/>
                      </a:pPr>
                      <a:r>
                        <a:rPr lang="en" sz="950">
                          <a:latin typeface="Old Standard TT"/>
                          <a:ea typeface="Old Standard TT"/>
                          <a:cs typeface="Old Standard TT"/>
                          <a:sym typeface="Old Standard TT"/>
                        </a:rPr>
                        <a:t>0.5</a:t>
                      </a:r>
                      <a:endParaRPr sz="950">
                        <a:latin typeface="Old Standard TT"/>
                        <a:ea typeface="Old Standard TT"/>
                        <a:cs typeface="Old Standard TT"/>
                        <a:sym typeface="Old Standard TT"/>
                      </a:endParaRPr>
                    </a:p>
                  </a:txBody>
                  <a:tcPr marL="63500" marR="63500" marT="63500" marB="63500" anchor="ctr">
                    <a:lnL w="9525" cap="flat" cmpd="sng">
                      <a:solidFill>
                        <a:srgbClr val="D9D9E3"/>
                      </a:solidFill>
                      <a:prstDash val="solid"/>
                      <a:round/>
                      <a:headEnd type="none" w="sm" len="sm"/>
                      <a:tailEnd type="none" w="sm" len="sm"/>
                    </a:lnL>
                    <a:lnR w="9525" cap="flat" cmpd="sng">
                      <a:solidFill>
                        <a:srgbClr val="D9D9E3"/>
                      </a:solidFill>
                      <a:prstDash val="solid"/>
                      <a:round/>
                      <a:headEnd type="none" w="sm" len="sm"/>
                      <a:tailEnd type="none" w="sm" len="sm"/>
                    </a:lnR>
                    <a:lnT w="9525" cap="flat" cmpd="sng">
                      <a:solidFill>
                        <a:srgbClr val="D9D9E3"/>
                      </a:solidFill>
                      <a:prstDash val="solid"/>
                      <a:round/>
                      <a:headEnd type="none" w="sm" len="sm"/>
                      <a:tailEnd type="none" w="sm" len="sm"/>
                    </a:lnT>
                    <a:lnB cap="flat" cmpd="sng">
                      <a:solidFill>
                        <a:srgbClr val="D9D9E3"/>
                      </a:solidFill>
                      <a:prstDash val="solid"/>
                      <a:round/>
                      <a:headEnd type="none" w="sm" len="sm"/>
                      <a:tailEnd type="none" w="sm" len="sm"/>
                    </a:lnB>
                  </a:tcPr>
                </a:tc>
                <a:tc>
                  <a:txBody>
                    <a:bodyPr/>
                    <a:lstStyle/>
                    <a:p>
                      <a:pPr marL="0" lvl="0" indent="0" algn="l" rtl="0">
                        <a:lnSpc>
                          <a:spcPct val="171428"/>
                        </a:lnSpc>
                        <a:spcBef>
                          <a:spcPts val="0"/>
                        </a:spcBef>
                        <a:spcAft>
                          <a:spcPts val="0"/>
                        </a:spcAft>
                        <a:buNone/>
                      </a:pPr>
                      <a:r>
                        <a:rPr lang="en" sz="950">
                          <a:latin typeface="Old Standard TT"/>
                          <a:ea typeface="Old Standard TT"/>
                          <a:cs typeface="Old Standard TT"/>
                          <a:sym typeface="Old Standard TT"/>
                        </a:rPr>
                        <a:t>50</a:t>
                      </a:r>
                      <a:endParaRPr sz="950">
                        <a:latin typeface="Old Standard TT"/>
                        <a:ea typeface="Old Standard TT"/>
                        <a:cs typeface="Old Standard TT"/>
                        <a:sym typeface="Old Standard TT"/>
                      </a:endParaRPr>
                    </a:p>
                  </a:txBody>
                  <a:tcPr marL="63500" marR="63500" marT="63500" marB="63500" anchor="ctr">
                    <a:lnL w="9525" cap="flat" cmpd="sng">
                      <a:solidFill>
                        <a:srgbClr val="D9D9E3"/>
                      </a:solidFill>
                      <a:prstDash val="solid"/>
                      <a:round/>
                      <a:headEnd type="none" w="sm" len="sm"/>
                      <a:tailEnd type="none" w="sm" len="sm"/>
                    </a:lnL>
                    <a:lnR w="9525" cap="flat" cmpd="sng">
                      <a:solidFill>
                        <a:srgbClr val="D9D9E3"/>
                      </a:solidFill>
                      <a:prstDash val="solid"/>
                      <a:round/>
                      <a:headEnd type="none" w="sm" len="sm"/>
                      <a:tailEnd type="none" w="sm" len="sm"/>
                    </a:lnR>
                    <a:lnT w="9525" cap="flat" cmpd="sng">
                      <a:solidFill>
                        <a:srgbClr val="D9D9E3"/>
                      </a:solidFill>
                      <a:prstDash val="solid"/>
                      <a:round/>
                      <a:headEnd type="none" w="sm" len="sm"/>
                      <a:tailEnd type="none" w="sm" len="sm"/>
                    </a:lnT>
                    <a:lnB cap="flat" cmpd="sng">
                      <a:solidFill>
                        <a:srgbClr val="D9D9E3"/>
                      </a:solidFill>
                      <a:prstDash val="solid"/>
                      <a:round/>
                      <a:headEnd type="none" w="sm" len="sm"/>
                      <a:tailEnd type="none" w="sm" len="sm"/>
                    </a:lnB>
                  </a:tcPr>
                </a:tc>
                <a:extLst>
                  <a:ext uri="{0D108BD9-81ED-4DB2-BD59-A6C34878D82A}">
                    <a16:rowId xmlns:a16="http://schemas.microsoft.com/office/drawing/2014/main" val="10001"/>
                  </a:ext>
                </a:extLst>
              </a:tr>
              <a:tr h="671350">
                <a:tc>
                  <a:txBody>
                    <a:bodyPr/>
                    <a:lstStyle/>
                    <a:p>
                      <a:pPr marL="0" lvl="0" indent="0" algn="l" rtl="0">
                        <a:lnSpc>
                          <a:spcPct val="171428"/>
                        </a:lnSpc>
                        <a:spcBef>
                          <a:spcPts val="0"/>
                        </a:spcBef>
                        <a:spcAft>
                          <a:spcPts val="0"/>
                        </a:spcAft>
                        <a:buNone/>
                      </a:pPr>
                      <a:r>
                        <a:rPr lang="en" sz="950">
                          <a:latin typeface="Old Standard TT"/>
                          <a:ea typeface="Old Standard TT"/>
                          <a:cs typeface="Old Standard TT"/>
                          <a:sym typeface="Old Standard TT"/>
                        </a:rPr>
                        <a:t>Email Filtering System</a:t>
                      </a:r>
                      <a:endParaRPr sz="950">
                        <a:latin typeface="Old Standard TT"/>
                        <a:ea typeface="Old Standard TT"/>
                        <a:cs typeface="Old Standard TT"/>
                        <a:sym typeface="Old Standard TT"/>
                      </a:endParaRPr>
                    </a:p>
                  </a:txBody>
                  <a:tcPr marL="63500" marR="63500" marT="63500" marB="63500" anchor="ctr">
                    <a:lnL w="9525" cap="flat" cmpd="sng">
                      <a:solidFill>
                        <a:srgbClr val="D9D9E3"/>
                      </a:solidFill>
                      <a:prstDash val="solid"/>
                      <a:round/>
                      <a:headEnd type="none" w="sm" len="sm"/>
                      <a:tailEnd type="none" w="sm" len="sm"/>
                    </a:lnL>
                    <a:lnR w="9525" cap="flat" cmpd="sng">
                      <a:solidFill>
                        <a:srgbClr val="D9D9E3"/>
                      </a:solidFill>
                      <a:prstDash val="solid"/>
                      <a:round/>
                      <a:headEnd type="none" w="sm" len="sm"/>
                      <a:tailEnd type="none" w="sm" len="sm"/>
                    </a:lnR>
                    <a:lnT cap="flat" cmpd="sng">
                      <a:solidFill>
                        <a:srgbClr val="D9D9E3"/>
                      </a:solidFill>
                      <a:prstDash val="solid"/>
                      <a:round/>
                      <a:headEnd type="none" w="sm" len="sm"/>
                      <a:tailEnd type="none" w="sm" len="sm"/>
                    </a:lnT>
                    <a:lnB cap="flat" cmpd="sng">
                      <a:solidFill>
                        <a:srgbClr val="D9D9E3"/>
                      </a:solidFill>
                      <a:prstDash val="solid"/>
                      <a:round/>
                      <a:headEnd type="none" w="sm" len="sm"/>
                      <a:tailEnd type="none" w="sm" len="sm"/>
                    </a:lnB>
                  </a:tcPr>
                </a:tc>
                <a:tc>
                  <a:txBody>
                    <a:bodyPr/>
                    <a:lstStyle/>
                    <a:p>
                      <a:pPr marL="0" lvl="0" indent="0" algn="l" rtl="0">
                        <a:lnSpc>
                          <a:spcPct val="171428"/>
                        </a:lnSpc>
                        <a:spcBef>
                          <a:spcPts val="0"/>
                        </a:spcBef>
                        <a:spcAft>
                          <a:spcPts val="0"/>
                        </a:spcAft>
                        <a:buNone/>
                      </a:pPr>
                      <a:r>
                        <a:rPr lang="en" sz="950">
                          <a:latin typeface="Old Standard TT"/>
                          <a:ea typeface="Old Standard TT"/>
                          <a:cs typeface="Old Standard TT"/>
                          <a:sym typeface="Old Standard TT"/>
                        </a:rPr>
                        <a:t>Outdated Software</a:t>
                      </a:r>
                      <a:endParaRPr sz="950">
                        <a:latin typeface="Old Standard TT"/>
                        <a:ea typeface="Old Standard TT"/>
                        <a:cs typeface="Old Standard TT"/>
                        <a:sym typeface="Old Standard TT"/>
                      </a:endParaRPr>
                    </a:p>
                  </a:txBody>
                  <a:tcPr marL="63500" marR="63500" marT="63500" marB="63500" anchor="ctr">
                    <a:lnL w="9525" cap="flat" cmpd="sng">
                      <a:solidFill>
                        <a:srgbClr val="D9D9E3"/>
                      </a:solidFill>
                      <a:prstDash val="solid"/>
                      <a:round/>
                      <a:headEnd type="none" w="sm" len="sm"/>
                      <a:tailEnd type="none" w="sm" len="sm"/>
                    </a:lnL>
                    <a:lnR w="9525" cap="flat" cmpd="sng">
                      <a:solidFill>
                        <a:srgbClr val="D9D9E3"/>
                      </a:solidFill>
                      <a:prstDash val="solid"/>
                      <a:round/>
                      <a:headEnd type="none" w="sm" len="sm"/>
                      <a:tailEnd type="none" w="sm" len="sm"/>
                    </a:lnR>
                    <a:lnT cap="flat" cmpd="sng">
                      <a:solidFill>
                        <a:srgbClr val="D9D9E3"/>
                      </a:solidFill>
                      <a:prstDash val="solid"/>
                      <a:round/>
                      <a:headEnd type="none" w="sm" len="sm"/>
                      <a:tailEnd type="none" w="sm" len="sm"/>
                    </a:lnT>
                    <a:lnB cap="flat" cmpd="sng">
                      <a:solidFill>
                        <a:srgbClr val="D9D9E3"/>
                      </a:solidFill>
                      <a:prstDash val="solid"/>
                      <a:round/>
                      <a:headEnd type="none" w="sm" len="sm"/>
                      <a:tailEnd type="none" w="sm" len="sm"/>
                    </a:lnB>
                  </a:tcPr>
                </a:tc>
                <a:tc>
                  <a:txBody>
                    <a:bodyPr/>
                    <a:lstStyle/>
                    <a:p>
                      <a:pPr marL="0" lvl="0" indent="0" algn="l" rtl="0">
                        <a:lnSpc>
                          <a:spcPct val="171428"/>
                        </a:lnSpc>
                        <a:spcBef>
                          <a:spcPts val="0"/>
                        </a:spcBef>
                        <a:spcAft>
                          <a:spcPts val="0"/>
                        </a:spcAft>
                        <a:buNone/>
                      </a:pPr>
                      <a:r>
                        <a:rPr lang="en" sz="950">
                          <a:latin typeface="Old Standard TT"/>
                          <a:ea typeface="Old Standard TT"/>
                          <a:cs typeface="Old Standard TT"/>
                          <a:sym typeface="Old Standard TT"/>
                        </a:rPr>
                        <a:t>Insider Threats</a:t>
                      </a:r>
                      <a:endParaRPr sz="950">
                        <a:latin typeface="Old Standard TT"/>
                        <a:ea typeface="Old Standard TT"/>
                        <a:cs typeface="Old Standard TT"/>
                        <a:sym typeface="Old Standard TT"/>
                      </a:endParaRPr>
                    </a:p>
                  </a:txBody>
                  <a:tcPr marL="63500" marR="63500" marT="63500" marB="63500" anchor="ctr">
                    <a:lnL w="9525" cap="flat" cmpd="sng">
                      <a:solidFill>
                        <a:srgbClr val="D9D9E3"/>
                      </a:solidFill>
                      <a:prstDash val="solid"/>
                      <a:round/>
                      <a:headEnd type="none" w="sm" len="sm"/>
                      <a:tailEnd type="none" w="sm" len="sm"/>
                    </a:lnL>
                    <a:lnR w="9525" cap="flat" cmpd="sng">
                      <a:solidFill>
                        <a:srgbClr val="D9D9E3"/>
                      </a:solidFill>
                      <a:prstDash val="solid"/>
                      <a:round/>
                      <a:headEnd type="none" w="sm" len="sm"/>
                      <a:tailEnd type="none" w="sm" len="sm"/>
                    </a:lnR>
                    <a:lnT cap="flat" cmpd="sng">
                      <a:solidFill>
                        <a:srgbClr val="D9D9E3"/>
                      </a:solidFill>
                      <a:prstDash val="solid"/>
                      <a:round/>
                      <a:headEnd type="none" w="sm" len="sm"/>
                      <a:tailEnd type="none" w="sm" len="sm"/>
                    </a:lnT>
                    <a:lnB cap="flat" cmpd="sng">
                      <a:solidFill>
                        <a:srgbClr val="D9D9E3"/>
                      </a:solidFill>
                      <a:prstDash val="solid"/>
                      <a:round/>
                      <a:headEnd type="none" w="sm" len="sm"/>
                      <a:tailEnd type="none" w="sm" len="sm"/>
                    </a:lnB>
                  </a:tcPr>
                </a:tc>
                <a:tc>
                  <a:txBody>
                    <a:bodyPr/>
                    <a:lstStyle/>
                    <a:p>
                      <a:pPr marL="0" lvl="0" indent="0" algn="l" rtl="0">
                        <a:lnSpc>
                          <a:spcPct val="171428"/>
                        </a:lnSpc>
                        <a:spcBef>
                          <a:spcPts val="0"/>
                        </a:spcBef>
                        <a:spcAft>
                          <a:spcPts val="0"/>
                        </a:spcAft>
                        <a:buNone/>
                      </a:pPr>
                      <a:r>
                        <a:rPr lang="en" sz="950">
                          <a:latin typeface="Old Standard TT"/>
                          <a:ea typeface="Old Standard TT"/>
                          <a:cs typeface="Old Standard TT"/>
                          <a:sym typeface="Old Standard TT"/>
                        </a:rPr>
                        <a:t>Manipulation of Filter Settings</a:t>
                      </a:r>
                      <a:endParaRPr sz="950">
                        <a:latin typeface="Old Standard TT"/>
                        <a:ea typeface="Old Standard TT"/>
                        <a:cs typeface="Old Standard TT"/>
                        <a:sym typeface="Old Standard TT"/>
                      </a:endParaRPr>
                    </a:p>
                  </a:txBody>
                  <a:tcPr marL="63500" marR="63500" marT="63500" marB="63500" anchor="ctr">
                    <a:lnL w="9525" cap="flat" cmpd="sng">
                      <a:solidFill>
                        <a:srgbClr val="D9D9E3"/>
                      </a:solidFill>
                      <a:prstDash val="solid"/>
                      <a:round/>
                      <a:headEnd type="none" w="sm" len="sm"/>
                      <a:tailEnd type="none" w="sm" len="sm"/>
                    </a:lnL>
                    <a:lnR w="9525" cap="flat" cmpd="sng">
                      <a:solidFill>
                        <a:srgbClr val="D9D9E3"/>
                      </a:solidFill>
                      <a:prstDash val="solid"/>
                      <a:round/>
                      <a:headEnd type="none" w="sm" len="sm"/>
                      <a:tailEnd type="none" w="sm" len="sm"/>
                    </a:lnR>
                    <a:lnT cap="flat" cmpd="sng">
                      <a:solidFill>
                        <a:srgbClr val="D9D9E3"/>
                      </a:solidFill>
                      <a:prstDash val="solid"/>
                      <a:round/>
                      <a:headEnd type="none" w="sm" len="sm"/>
                      <a:tailEnd type="none" w="sm" len="sm"/>
                    </a:lnT>
                    <a:lnB cap="flat" cmpd="sng">
                      <a:solidFill>
                        <a:srgbClr val="D9D9E3"/>
                      </a:solidFill>
                      <a:prstDash val="solid"/>
                      <a:round/>
                      <a:headEnd type="none" w="sm" len="sm"/>
                      <a:tailEnd type="none" w="sm" len="sm"/>
                    </a:lnB>
                  </a:tcPr>
                </a:tc>
                <a:tc>
                  <a:txBody>
                    <a:bodyPr/>
                    <a:lstStyle/>
                    <a:p>
                      <a:pPr marL="0" lvl="0" indent="0" algn="l" rtl="0">
                        <a:lnSpc>
                          <a:spcPct val="171428"/>
                        </a:lnSpc>
                        <a:spcBef>
                          <a:spcPts val="0"/>
                        </a:spcBef>
                        <a:spcAft>
                          <a:spcPts val="0"/>
                        </a:spcAft>
                        <a:buNone/>
                      </a:pPr>
                      <a:r>
                        <a:rPr lang="en" sz="950">
                          <a:latin typeface="Old Standard TT"/>
                          <a:ea typeface="Old Standard TT"/>
                          <a:cs typeface="Old Standard TT"/>
                          <a:sym typeface="Old Standard TT"/>
                        </a:rPr>
                        <a:t>Medium</a:t>
                      </a:r>
                      <a:endParaRPr sz="950">
                        <a:latin typeface="Old Standard TT"/>
                        <a:ea typeface="Old Standard TT"/>
                        <a:cs typeface="Old Standard TT"/>
                        <a:sym typeface="Old Standard TT"/>
                      </a:endParaRPr>
                    </a:p>
                  </a:txBody>
                  <a:tcPr marL="63500" marR="63500" marT="63500" marB="63500" anchor="ctr">
                    <a:lnL w="9525" cap="flat" cmpd="sng">
                      <a:solidFill>
                        <a:srgbClr val="D9D9E3"/>
                      </a:solidFill>
                      <a:prstDash val="solid"/>
                      <a:round/>
                      <a:headEnd type="none" w="sm" len="sm"/>
                      <a:tailEnd type="none" w="sm" len="sm"/>
                    </a:lnL>
                    <a:lnR w="9525" cap="flat" cmpd="sng">
                      <a:solidFill>
                        <a:srgbClr val="D9D9E3"/>
                      </a:solidFill>
                      <a:prstDash val="solid"/>
                      <a:round/>
                      <a:headEnd type="none" w="sm" len="sm"/>
                      <a:tailEnd type="none" w="sm" len="sm"/>
                    </a:lnR>
                    <a:lnT cap="flat" cmpd="sng">
                      <a:solidFill>
                        <a:srgbClr val="D9D9E3"/>
                      </a:solidFill>
                      <a:prstDash val="solid"/>
                      <a:round/>
                      <a:headEnd type="none" w="sm" len="sm"/>
                      <a:tailEnd type="none" w="sm" len="sm"/>
                    </a:lnT>
                    <a:lnB cap="flat" cmpd="sng">
                      <a:solidFill>
                        <a:srgbClr val="D9D9E3"/>
                      </a:solidFill>
                      <a:prstDash val="solid"/>
                      <a:round/>
                      <a:headEnd type="none" w="sm" len="sm"/>
                      <a:tailEnd type="none" w="sm" len="sm"/>
                    </a:lnB>
                  </a:tcPr>
                </a:tc>
                <a:tc>
                  <a:txBody>
                    <a:bodyPr/>
                    <a:lstStyle/>
                    <a:p>
                      <a:pPr marL="0" lvl="0" indent="0" algn="l" rtl="0">
                        <a:lnSpc>
                          <a:spcPct val="171428"/>
                        </a:lnSpc>
                        <a:spcBef>
                          <a:spcPts val="0"/>
                        </a:spcBef>
                        <a:spcAft>
                          <a:spcPts val="0"/>
                        </a:spcAft>
                        <a:buNone/>
                      </a:pPr>
                      <a:r>
                        <a:rPr lang="en" sz="950">
                          <a:latin typeface="Old Standard TT"/>
                          <a:ea typeface="Old Standard TT"/>
                          <a:cs typeface="Old Standard TT"/>
                          <a:sym typeface="Old Standard TT"/>
                        </a:rPr>
                        <a:t>0.5</a:t>
                      </a:r>
                      <a:endParaRPr sz="950">
                        <a:latin typeface="Old Standard TT"/>
                        <a:ea typeface="Old Standard TT"/>
                        <a:cs typeface="Old Standard TT"/>
                        <a:sym typeface="Old Standard TT"/>
                      </a:endParaRPr>
                    </a:p>
                  </a:txBody>
                  <a:tcPr marL="63500" marR="63500" marT="63500" marB="63500" anchor="ctr">
                    <a:lnL w="9525" cap="flat" cmpd="sng">
                      <a:solidFill>
                        <a:srgbClr val="D9D9E3"/>
                      </a:solidFill>
                      <a:prstDash val="solid"/>
                      <a:round/>
                      <a:headEnd type="none" w="sm" len="sm"/>
                      <a:tailEnd type="none" w="sm" len="sm"/>
                    </a:lnL>
                    <a:lnR w="9525" cap="flat" cmpd="sng">
                      <a:solidFill>
                        <a:srgbClr val="D9D9E3"/>
                      </a:solidFill>
                      <a:prstDash val="solid"/>
                      <a:round/>
                      <a:headEnd type="none" w="sm" len="sm"/>
                      <a:tailEnd type="none" w="sm" len="sm"/>
                    </a:lnR>
                    <a:lnT cap="flat" cmpd="sng">
                      <a:solidFill>
                        <a:srgbClr val="D9D9E3"/>
                      </a:solidFill>
                      <a:prstDash val="solid"/>
                      <a:round/>
                      <a:headEnd type="none" w="sm" len="sm"/>
                      <a:tailEnd type="none" w="sm" len="sm"/>
                    </a:lnT>
                    <a:lnB cap="flat" cmpd="sng">
                      <a:solidFill>
                        <a:srgbClr val="D9D9E3"/>
                      </a:solidFill>
                      <a:prstDash val="solid"/>
                      <a:round/>
                      <a:headEnd type="none" w="sm" len="sm"/>
                      <a:tailEnd type="none" w="sm" len="sm"/>
                    </a:lnB>
                  </a:tcPr>
                </a:tc>
                <a:tc>
                  <a:txBody>
                    <a:bodyPr/>
                    <a:lstStyle/>
                    <a:p>
                      <a:pPr marL="0" lvl="0" indent="0" algn="l" rtl="0">
                        <a:lnSpc>
                          <a:spcPct val="171428"/>
                        </a:lnSpc>
                        <a:spcBef>
                          <a:spcPts val="0"/>
                        </a:spcBef>
                        <a:spcAft>
                          <a:spcPts val="0"/>
                        </a:spcAft>
                        <a:buNone/>
                      </a:pPr>
                      <a:r>
                        <a:rPr lang="en" sz="950">
                          <a:latin typeface="Old Standard TT"/>
                          <a:ea typeface="Old Standard TT"/>
                          <a:cs typeface="Old Standard TT"/>
                          <a:sym typeface="Old Standard TT"/>
                        </a:rPr>
                        <a:t>25</a:t>
                      </a:r>
                      <a:endParaRPr sz="950">
                        <a:latin typeface="Old Standard TT"/>
                        <a:ea typeface="Old Standard TT"/>
                        <a:cs typeface="Old Standard TT"/>
                        <a:sym typeface="Old Standard TT"/>
                      </a:endParaRPr>
                    </a:p>
                  </a:txBody>
                  <a:tcPr marL="63500" marR="63500" marT="63500" marB="63500" anchor="ctr">
                    <a:lnL w="9525" cap="flat" cmpd="sng">
                      <a:solidFill>
                        <a:srgbClr val="D9D9E3"/>
                      </a:solidFill>
                      <a:prstDash val="solid"/>
                      <a:round/>
                      <a:headEnd type="none" w="sm" len="sm"/>
                      <a:tailEnd type="none" w="sm" len="sm"/>
                    </a:lnL>
                    <a:lnR w="9525" cap="flat" cmpd="sng">
                      <a:solidFill>
                        <a:srgbClr val="D9D9E3"/>
                      </a:solidFill>
                      <a:prstDash val="solid"/>
                      <a:round/>
                      <a:headEnd type="none" w="sm" len="sm"/>
                      <a:tailEnd type="none" w="sm" len="sm"/>
                    </a:lnR>
                    <a:lnT cap="flat" cmpd="sng">
                      <a:solidFill>
                        <a:srgbClr val="D9D9E3"/>
                      </a:solidFill>
                      <a:prstDash val="solid"/>
                      <a:round/>
                      <a:headEnd type="none" w="sm" len="sm"/>
                      <a:tailEnd type="none" w="sm" len="sm"/>
                    </a:lnT>
                    <a:lnB cap="flat" cmpd="sng">
                      <a:solidFill>
                        <a:srgbClr val="D9D9E3"/>
                      </a:solidFill>
                      <a:prstDash val="solid"/>
                      <a:round/>
                      <a:headEnd type="none" w="sm" len="sm"/>
                      <a:tailEnd type="none" w="sm" len="sm"/>
                    </a:lnB>
                  </a:tcPr>
                </a:tc>
                <a:extLst>
                  <a:ext uri="{0D108BD9-81ED-4DB2-BD59-A6C34878D82A}">
                    <a16:rowId xmlns:a16="http://schemas.microsoft.com/office/drawing/2014/main" val="10002"/>
                  </a:ext>
                </a:extLst>
              </a:tr>
              <a:tr h="671350">
                <a:tc>
                  <a:txBody>
                    <a:bodyPr/>
                    <a:lstStyle/>
                    <a:p>
                      <a:pPr marL="0" lvl="0" indent="0" algn="l" rtl="0">
                        <a:lnSpc>
                          <a:spcPct val="171428"/>
                        </a:lnSpc>
                        <a:spcBef>
                          <a:spcPts val="0"/>
                        </a:spcBef>
                        <a:spcAft>
                          <a:spcPts val="0"/>
                        </a:spcAft>
                        <a:buNone/>
                      </a:pPr>
                      <a:r>
                        <a:rPr lang="en" sz="950">
                          <a:latin typeface="Old Standard TT"/>
                          <a:ea typeface="Old Standard TT"/>
                          <a:cs typeface="Old Standard TT"/>
                          <a:sym typeface="Old Standard TT"/>
                        </a:rPr>
                        <a:t>Customer Contact Information</a:t>
                      </a:r>
                      <a:endParaRPr sz="950">
                        <a:latin typeface="Old Standard TT"/>
                        <a:ea typeface="Old Standard TT"/>
                        <a:cs typeface="Old Standard TT"/>
                        <a:sym typeface="Old Standard TT"/>
                      </a:endParaRPr>
                    </a:p>
                  </a:txBody>
                  <a:tcPr marL="63500" marR="63500" marT="63500" marB="63500" anchor="ctr">
                    <a:lnL w="9525" cap="flat" cmpd="sng">
                      <a:solidFill>
                        <a:srgbClr val="D9D9E3"/>
                      </a:solidFill>
                      <a:prstDash val="solid"/>
                      <a:round/>
                      <a:headEnd type="none" w="sm" len="sm"/>
                      <a:tailEnd type="none" w="sm" len="sm"/>
                    </a:lnL>
                    <a:lnR w="9525" cap="flat" cmpd="sng">
                      <a:solidFill>
                        <a:srgbClr val="D9D9E3"/>
                      </a:solidFill>
                      <a:prstDash val="solid"/>
                      <a:round/>
                      <a:headEnd type="none" w="sm" len="sm"/>
                      <a:tailEnd type="none" w="sm" len="sm"/>
                    </a:lnR>
                    <a:lnT cap="flat" cmpd="sng">
                      <a:solidFill>
                        <a:srgbClr val="D9D9E3"/>
                      </a:solidFill>
                      <a:prstDash val="solid"/>
                      <a:round/>
                      <a:headEnd type="none" w="sm" len="sm"/>
                      <a:tailEnd type="none" w="sm" len="sm"/>
                    </a:lnT>
                    <a:lnB cap="flat" cmpd="sng">
                      <a:solidFill>
                        <a:srgbClr val="D9D9E3"/>
                      </a:solidFill>
                      <a:prstDash val="solid"/>
                      <a:round/>
                      <a:headEnd type="none" w="sm" len="sm"/>
                      <a:tailEnd type="none" w="sm" len="sm"/>
                    </a:lnB>
                  </a:tcPr>
                </a:tc>
                <a:tc>
                  <a:txBody>
                    <a:bodyPr/>
                    <a:lstStyle/>
                    <a:p>
                      <a:pPr marL="0" lvl="0" indent="0" algn="l" rtl="0">
                        <a:lnSpc>
                          <a:spcPct val="171428"/>
                        </a:lnSpc>
                        <a:spcBef>
                          <a:spcPts val="0"/>
                        </a:spcBef>
                        <a:spcAft>
                          <a:spcPts val="0"/>
                        </a:spcAft>
                        <a:buNone/>
                      </a:pPr>
                      <a:r>
                        <a:rPr lang="en" sz="950">
                          <a:latin typeface="Old Standard TT"/>
                          <a:ea typeface="Old Standard TT"/>
                          <a:cs typeface="Old Standard TT"/>
                          <a:sym typeface="Old Standard TT"/>
                        </a:rPr>
                        <a:t>Phishing Vulnerability</a:t>
                      </a:r>
                      <a:endParaRPr sz="950">
                        <a:latin typeface="Old Standard TT"/>
                        <a:ea typeface="Old Standard TT"/>
                        <a:cs typeface="Old Standard TT"/>
                        <a:sym typeface="Old Standard TT"/>
                      </a:endParaRPr>
                    </a:p>
                  </a:txBody>
                  <a:tcPr marL="63500" marR="63500" marT="63500" marB="63500" anchor="ctr">
                    <a:lnL w="9525" cap="flat" cmpd="sng">
                      <a:solidFill>
                        <a:srgbClr val="D9D9E3"/>
                      </a:solidFill>
                      <a:prstDash val="solid"/>
                      <a:round/>
                      <a:headEnd type="none" w="sm" len="sm"/>
                      <a:tailEnd type="none" w="sm" len="sm"/>
                    </a:lnL>
                    <a:lnR w="9525" cap="flat" cmpd="sng">
                      <a:solidFill>
                        <a:srgbClr val="D9D9E3"/>
                      </a:solidFill>
                      <a:prstDash val="solid"/>
                      <a:round/>
                      <a:headEnd type="none" w="sm" len="sm"/>
                      <a:tailEnd type="none" w="sm" len="sm"/>
                    </a:lnR>
                    <a:lnT cap="flat" cmpd="sng">
                      <a:solidFill>
                        <a:srgbClr val="D9D9E3"/>
                      </a:solidFill>
                      <a:prstDash val="solid"/>
                      <a:round/>
                      <a:headEnd type="none" w="sm" len="sm"/>
                      <a:tailEnd type="none" w="sm" len="sm"/>
                    </a:lnT>
                    <a:lnB cap="flat" cmpd="sng">
                      <a:solidFill>
                        <a:srgbClr val="D9D9E3"/>
                      </a:solidFill>
                      <a:prstDash val="solid"/>
                      <a:round/>
                      <a:headEnd type="none" w="sm" len="sm"/>
                      <a:tailEnd type="none" w="sm" len="sm"/>
                    </a:lnB>
                  </a:tcPr>
                </a:tc>
                <a:tc>
                  <a:txBody>
                    <a:bodyPr/>
                    <a:lstStyle/>
                    <a:p>
                      <a:pPr marL="0" lvl="0" indent="0" algn="l" rtl="0">
                        <a:lnSpc>
                          <a:spcPct val="171428"/>
                        </a:lnSpc>
                        <a:spcBef>
                          <a:spcPts val="0"/>
                        </a:spcBef>
                        <a:spcAft>
                          <a:spcPts val="0"/>
                        </a:spcAft>
                        <a:buNone/>
                      </a:pPr>
                      <a:r>
                        <a:rPr lang="en" sz="950">
                          <a:latin typeface="Old Standard TT"/>
                          <a:ea typeface="Old Standard TT"/>
                          <a:cs typeface="Old Standard TT"/>
                          <a:sym typeface="Old Standard TT"/>
                        </a:rPr>
                        <a:t>Business Partners</a:t>
                      </a:r>
                      <a:endParaRPr sz="950">
                        <a:latin typeface="Old Standard TT"/>
                        <a:ea typeface="Old Standard TT"/>
                        <a:cs typeface="Old Standard TT"/>
                        <a:sym typeface="Old Standard TT"/>
                      </a:endParaRPr>
                    </a:p>
                  </a:txBody>
                  <a:tcPr marL="63500" marR="63500" marT="63500" marB="63500" anchor="ctr">
                    <a:lnL w="9525" cap="flat" cmpd="sng">
                      <a:solidFill>
                        <a:srgbClr val="D9D9E3"/>
                      </a:solidFill>
                      <a:prstDash val="solid"/>
                      <a:round/>
                      <a:headEnd type="none" w="sm" len="sm"/>
                      <a:tailEnd type="none" w="sm" len="sm"/>
                    </a:lnL>
                    <a:lnR w="9525" cap="flat" cmpd="sng">
                      <a:solidFill>
                        <a:srgbClr val="D9D9E3"/>
                      </a:solidFill>
                      <a:prstDash val="solid"/>
                      <a:round/>
                      <a:headEnd type="none" w="sm" len="sm"/>
                      <a:tailEnd type="none" w="sm" len="sm"/>
                    </a:lnR>
                    <a:lnT cap="flat" cmpd="sng">
                      <a:solidFill>
                        <a:srgbClr val="D9D9E3"/>
                      </a:solidFill>
                      <a:prstDash val="solid"/>
                      <a:round/>
                      <a:headEnd type="none" w="sm" len="sm"/>
                      <a:tailEnd type="none" w="sm" len="sm"/>
                    </a:lnT>
                    <a:lnB cap="flat" cmpd="sng">
                      <a:solidFill>
                        <a:srgbClr val="D9D9E3"/>
                      </a:solidFill>
                      <a:prstDash val="solid"/>
                      <a:round/>
                      <a:headEnd type="none" w="sm" len="sm"/>
                      <a:tailEnd type="none" w="sm" len="sm"/>
                    </a:lnB>
                  </a:tcPr>
                </a:tc>
                <a:tc>
                  <a:txBody>
                    <a:bodyPr/>
                    <a:lstStyle/>
                    <a:p>
                      <a:pPr marL="0" lvl="0" indent="0" algn="l" rtl="0">
                        <a:lnSpc>
                          <a:spcPct val="171428"/>
                        </a:lnSpc>
                        <a:spcBef>
                          <a:spcPts val="0"/>
                        </a:spcBef>
                        <a:spcAft>
                          <a:spcPts val="0"/>
                        </a:spcAft>
                        <a:buNone/>
                      </a:pPr>
                      <a:r>
                        <a:rPr lang="en" sz="950">
                          <a:latin typeface="Old Standard TT"/>
                          <a:ea typeface="Old Standard TT"/>
                          <a:cs typeface="Old Standard TT"/>
                          <a:sym typeface="Old Standard TT"/>
                        </a:rPr>
                        <a:t>Spoofed Emails for Impersonation</a:t>
                      </a:r>
                      <a:endParaRPr sz="950">
                        <a:latin typeface="Old Standard TT"/>
                        <a:ea typeface="Old Standard TT"/>
                        <a:cs typeface="Old Standard TT"/>
                        <a:sym typeface="Old Standard TT"/>
                      </a:endParaRPr>
                    </a:p>
                  </a:txBody>
                  <a:tcPr marL="63500" marR="63500" marT="63500" marB="63500" anchor="ctr">
                    <a:lnL w="9525" cap="flat" cmpd="sng">
                      <a:solidFill>
                        <a:srgbClr val="D9D9E3"/>
                      </a:solidFill>
                      <a:prstDash val="solid"/>
                      <a:round/>
                      <a:headEnd type="none" w="sm" len="sm"/>
                      <a:tailEnd type="none" w="sm" len="sm"/>
                    </a:lnL>
                    <a:lnR w="9525" cap="flat" cmpd="sng">
                      <a:solidFill>
                        <a:srgbClr val="D9D9E3"/>
                      </a:solidFill>
                      <a:prstDash val="solid"/>
                      <a:round/>
                      <a:headEnd type="none" w="sm" len="sm"/>
                      <a:tailEnd type="none" w="sm" len="sm"/>
                    </a:lnR>
                    <a:lnT cap="flat" cmpd="sng">
                      <a:solidFill>
                        <a:srgbClr val="D9D9E3"/>
                      </a:solidFill>
                      <a:prstDash val="solid"/>
                      <a:round/>
                      <a:headEnd type="none" w="sm" len="sm"/>
                      <a:tailEnd type="none" w="sm" len="sm"/>
                    </a:lnT>
                    <a:lnB cap="flat" cmpd="sng">
                      <a:solidFill>
                        <a:srgbClr val="D9D9E3"/>
                      </a:solidFill>
                      <a:prstDash val="solid"/>
                      <a:round/>
                      <a:headEnd type="none" w="sm" len="sm"/>
                      <a:tailEnd type="none" w="sm" len="sm"/>
                    </a:lnB>
                  </a:tcPr>
                </a:tc>
                <a:tc>
                  <a:txBody>
                    <a:bodyPr/>
                    <a:lstStyle/>
                    <a:p>
                      <a:pPr marL="0" lvl="0" indent="0" algn="l" rtl="0">
                        <a:lnSpc>
                          <a:spcPct val="171428"/>
                        </a:lnSpc>
                        <a:spcBef>
                          <a:spcPts val="0"/>
                        </a:spcBef>
                        <a:spcAft>
                          <a:spcPts val="0"/>
                        </a:spcAft>
                        <a:buNone/>
                      </a:pPr>
                      <a:r>
                        <a:rPr lang="en" sz="950">
                          <a:latin typeface="Old Standard TT"/>
                          <a:ea typeface="Old Standard TT"/>
                          <a:cs typeface="Old Standard TT"/>
                          <a:sym typeface="Old Standard TT"/>
                        </a:rPr>
                        <a:t>High</a:t>
                      </a:r>
                      <a:endParaRPr sz="950">
                        <a:latin typeface="Old Standard TT"/>
                        <a:ea typeface="Old Standard TT"/>
                        <a:cs typeface="Old Standard TT"/>
                        <a:sym typeface="Old Standard TT"/>
                      </a:endParaRPr>
                    </a:p>
                  </a:txBody>
                  <a:tcPr marL="63500" marR="63500" marT="63500" marB="63500" anchor="ctr">
                    <a:lnL w="9525" cap="flat" cmpd="sng">
                      <a:solidFill>
                        <a:srgbClr val="D9D9E3"/>
                      </a:solidFill>
                      <a:prstDash val="solid"/>
                      <a:round/>
                      <a:headEnd type="none" w="sm" len="sm"/>
                      <a:tailEnd type="none" w="sm" len="sm"/>
                    </a:lnL>
                    <a:lnR w="9525" cap="flat" cmpd="sng">
                      <a:solidFill>
                        <a:srgbClr val="D9D9E3"/>
                      </a:solidFill>
                      <a:prstDash val="solid"/>
                      <a:round/>
                      <a:headEnd type="none" w="sm" len="sm"/>
                      <a:tailEnd type="none" w="sm" len="sm"/>
                    </a:lnR>
                    <a:lnT cap="flat" cmpd="sng">
                      <a:solidFill>
                        <a:srgbClr val="D9D9E3"/>
                      </a:solidFill>
                      <a:prstDash val="solid"/>
                      <a:round/>
                      <a:headEnd type="none" w="sm" len="sm"/>
                      <a:tailEnd type="none" w="sm" len="sm"/>
                    </a:lnT>
                    <a:lnB cap="flat" cmpd="sng">
                      <a:solidFill>
                        <a:srgbClr val="D9D9E3"/>
                      </a:solidFill>
                      <a:prstDash val="solid"/>
                      <a:round/>
                      <a:headEnd type="none" w="sm" len="sm"/>
                      <a:tailEnd type="none" w="sm" len="sm"/>
                    </a:lnB>
                  </a:tcPr>
                </a:tc>
                <a:tc>
                  <a:txBody>
                    <a:bodyPr/>
                    <a:lstStyle/>
                    <a:p>
                      <a:pPr marL="0" lvl="0" indent="0" algn="l" rtl="0">
                        <a:lnSpc>
                          <a:spcPct val="171428"/>
                        </a:lnSpc>
                        <a:spcBef>
                          <a:spcPts val="0"/>
                        </a:spcBef>
                        <a:spcAft>
                          <a:spcPts val="0"/>
                        </a:spcAft>
                        <a:buNone/>
                      </a:pPr>
                      <a:r>
                        <a:rPr lang="en" sz="950">
                          <a:latin typeface="Old Standard TT"/>
                          <a:ea typeface="Old Standard TT"/>
                          <a:cs typeface="Old Standard TT"/>
                          <a:sym typeface="Old Standard TT"/>
                        </a:rPr>
                        <a:t>0.1</a:t>
                      </a:r>
                      <a:endParaRPr sz="950">
                        <a:latin typeface="Old Standard TT"/>
                        <a:ea typeface="Old Standard TT"/>
                        <a:cs typeface="Old Standard TT"/>
                        <a:sym typeface="Old Standard TT"/>
                      </a:endParaRPr>
                    </a:p>
                  </a:txBody>
                  <a:tcPr marL="63500" marR="63500" marT="63500" marB="63500" anchor="ctr">
                    <a:lnL w="9525" cap="flat" cmpd="sng">
                      <a:solidFill>
                        <a:srgbClr val="D9D9E3"/>
                      </a:solidFill>
                      <a:prstDash val="solid"/>
                      <a:round/>
                      <a:headEnd type="none" w="sm" len="sm"/>
                      <a:tailEnd type="none" w="sm" len="sm"/>
                    </a:lnL>
                    <a:lnR w="9525" cap="flat" cmpd="sng">
                      <a:solidFill>
                        <a:srgbClr val="D9D9E3"/>
                      </a:solidFill>
                      <a:prstDash val="solid"/>
                      <a:round/>
                      <a:headEnd type="none" w="sm" len="sm"/>
                      <a:tailEnd type="none" w="sm" len="sm"/>
                    </a:lnR>
                    <a:lnT cap="flat" cmpd="sng">
                      <a:solidFill>
                        <a:srgbClr val="D9D9E3"/>
                      </a:solidFill>
                      <a:prstDash val="solid"/>
                      <a:round/>
                      <a:headEnd type="none" w="sm" len="sm"/>
                      <a:tailEnd type="none" w="sm" len="sm"/>
                    </a:lnT>
                    <a:lnB cap="flat" cmpd="sng">
                      <a:solidFill>
                        <a:srgbClr val="D9D9E3"/>
                      </a:solidFill>
                      <a:prstDash val="solid"/>
                      <a:round/>
                      <a:headEnd type="none" w="sm" len="sm"/>
                      <a:tailEnd type="none" w="sm" len="sm"/>
                    </a:lnB>
                  </a:tcPr>
                </a:tc>
                <a:tc>
                  <a:txBody>
                    <a:bodyPr/>
                    <a:lstStyle/>
                    <a:p>
                      <a:pPr marL="0" lvl="0" indent="0" algn="l" rtl="0">
                        <a:lnSpc>
                          <a:spcPct val="171428"/>
                        </a:lnSpc>
                        <a:spcBef>
                          <a:spcPts val="0"/>
                        </a:spcBef>
                        <a:spcAft>
                          <a:spcPts val="0"/>
                        </a:spcAft>
                        <a:buNone/>
                      </a:pPr>
                      <a:r>
                        <a:rPr lang="en" sz="950">
                          <a:latin typeface="Old Standard TT"/>
                          <a:ea typeface="Old Standard TT"/>
                          <a:cs typeface="Old Standard TT"/>
                          <a:sym typeface="Old Standard TT"/>
                        </a:rPr>
                        <a:t>10</a:t>
                      </a:r>
                      <a:endParaRPr sz="950">
                        <a:latin typeface="Old Standard TT"/>
                        <a:ea typeface="Old Standard TT"/>
                        <a:cs typeface="Old Standard TT"/>
                        <a:sym typeface="Old Standard TT"/>
                      </a:endParaRPr>
                    </a:p>
                  </a:txBody>
                  <a:tcPr marL="63500" marR="63500" marT="63500" marB="63500" anchor="ctr">
                    <a:lnL w="9525" cap="flat" cmpd="sng">
                      <a:solidFill>
                        <a:srgbClr val="D9D9E3"/>
                      </a:solidFill>
                      <a:prstDash val="solid"/>
                      <a:round/>
                      <a:headEnd type="none" w="sm" len="sm"/>
                      <a:tailEnd type="none" w="sm" len="sm"/>
                    </a:lnL>
                    <a:lnR w="9525" cap="flat" cmpd="sng">
                      <a:solidFill>
                        <a:srgbClr val="D9D9E3"/>
                      </a:solidFill>
                      <a:prstDash val="solid"/>
                      <a:round/>
                      <a:headEnd type="none" w="sm" len="sm"/>
                      <a:tailEnd type="none" w="sm" len="sm"/>
                    </a:lnR>
                    <a:lnT cap="flat" cmpd="sng">
                      <a:solidFill>
                        <a:srgbClr val="D9D9E3"/>
                      </a:solidFill>
                      <a:prstDash val="solid"/>
                      <a:round/>
                      <a:headEnd type="none" w="sm" len="sm"/>
                      <a:tailEnd type="none" w="sm" len="sm"/>
                    </a:lnT>
                    <a:lnB cap="flat" cmpd="sng">
                      <a:solidFill>
                        <a:srgbClr val="D9D9E3"/>
                      </a:solidFill>
                      <a:prstDash val="solid"/>
                      <a:round/>
                      <a:headEnd type="none" w="sm" len="sm"/>
                      <a:tailEnd type="none" w="sm" len="sm"/>
                    </a:lnB>
                  </a:tcPr>
                </a:tc>
                <a:extLst>
                  <a:ext uri="{0D108BD9-81ED-4DB2-BD59-A6C34878D82A}">
                    <a16:rowId xmlns:a16="http://schemas.microsoft.com/office/drawing/2014/main" val="10003"/>
                  </a:ext>
                </a:extLst>
              </a:tr>
              <a:tr h="591600">
                <a:tc>
                  <a:txBody>
                    <a:bodyPr/>
                    <a:lstStyle/>
                    <a:p>
                      <a:pPr marL="0" lvl="0" indent="0" algn="l" rtl="0">
                        <a:lnSpc>
                          <a:spcPct val="171428"/>
                        </a:lnSpc>
                        <a:spcBef>
                          <a:spcPts val="0"/>
                        </a:spcBef>
                        <a:spcAft>
                          <a:spcPts val="0"/>
                        </a:spcAft>
                        <a:buNone/>
                      </a:pPr>
                      <a:r>
                        <a:rPr lang="en" sz="950">
                          <a:latin typeface="Old Standard TT"/>
                          <a:ea typeface="Old Standard TT"/>
                          <a:cs typeface="Old Standard TT"/>
                          <a:sym typeface="Old Standard TT"/>
                        </a:rPr>
                        <a:t>Employee Credentials</a:t>
                      </a:r>
                      <a:endParaRPr sz="950">
                        <a:latin typeface="Old Standard TT"/>
                        <a:ea typeface="Old Standard TT"/>
                        <a:cs typeface="Old Standard TT"/>
                        <a:sym typeface="Old Standard TT"/>
                      </a:endParaRPr>
                    </a:p>
                  </a:txBody>
                  <a:tcPr marL="63500" marR="63500" marT="63500" marB="63500" anchor="ctr">
                    <a:lnL w="9525" cap="flat" cmpd="sng">
                      <a:solidFill>
                        <a:srgbClr val="D9D9E3"/>
                      </a:solidFill>
                      <a:prstDash val="solid"/>
                      <a:round/>
                      <a:headEnd type="none" w="sm" len="sm"/>
                      <a:tailEnd type="none" w="sm" len="sm"/>
                    </a:lnL>
                    <a:lnR w="9525" cap="flat" cmpd="sng">
                      <a:solidFill>
                        <a:srgbClr val="D9D9E3"/>
                      </a:solidFill>
                      <a:prstDash val="solid"/>
                      <a:round/>
                      <a:headEnd type="none" w="sm" len="sm"/>
                      <a:tailEnd type="none" w="sm" len="sm"/>
                    </a:lnR>
                    <a:lnT cap="flat" cmpd="sng">
                      <a:solidFill>
                        <a:srgbClr val="D9D9E3"/>
                      </a:solidFill>
                      <a:prstDash val="solid"/>
                      <a:round/>
                      <a:headEnd type="none" w="sm" len="sm"/>
                      <a:tailEnd type="none" w="sm" len="sm"/>
                    </a:lnT>
                    <a:lnB w="9525" cap="flat" cmpd="sng">
                      <a:solidFill>
                        <a:srgbClr val="D9D9E3"/>
                      </a:solidFill>
                      <a:prstDash val="solid"/>
                      <a:round/>
                      <a:headEnd type="none" w="sm" len="sm"/>
                      <a:tailEnd type="none" w="sm" len="sm"/>
                    </a:lnB>
                  </a:tcPr>
                </a:tc>
                <a:tc>
                  <a:txBody>
                    <a:bodyPr/>
                    <a:lstStyle/>
                    <a:p>
                      <a:pPr marL="0" lvl="0" indent="0" algn="l" rtl="0">
                        <a:lnSpc>
                          <a:spcPct val="171428"/>
                        </a:lnSpc>
                        <a:spcBef>
                          <a:spcPts val="0"/>
                        </a:spcBef>
                        <a:spcAft>
                          <a:spcPts val="0"/>
                        </a:spcAft>
                        <a:buNone/>
                      </a:pPr>
                      <a:r>
                        <a:rPr lang="en" sz="950">
                          <a:latin typeface="Old Standard TT"/>
                          <a:ea typeface="Old Standard TT"/>
                          <a:cs typeface="Old Standard TT"/>
                          <a:sym typeface="Old Standard TT"/>
                        </a:rPr>
                        <a:t>Weak Passwords</a:t>
                      </a:r>
                      <a:endParaRPr sz="950">
                        <a:latin typeface="Old Standard TT"/>
                        <a:ea typeface="Old Standard TT"/>
                        <a:cs typeface="Old Standard TT"/>
                        <a:sym typeface="Old Standard TT"/>
                      </a:endParaRPr>
                    </a:p>
                  </a:txBody>
                  <a:tcPr marL="63500" marR="63500" marT="63500" marB="63500" anchor="ctr">
                    <a:lnL w="9525" cap="flat" cmpd="sng">
                      <a:solidFill>
                        <a:srgbClr val="D9D9E3"/>
                      </a:solidFill>
                      <a:prstDash val="solid"/>
                      <a:round/>
                      <a:headEnd type="none" w="sm" len="sm"/>
                      <a:tailEnd type="none" w="sm" len="sm"/>
                    </a:lnL>
                    <a:lnR w="9525" cap="flat" cmpd="sng">
                      <a:solidFill>
                        <a:srgbClr val="D9D9E3"/>
                      </a:solidFill>
                      <a:prstDash val="solid"/>
                      <a:round/>
                      <a:headEnd type="none" w="sm" len="sm"/>
                      <a:tailEnd type="none" w="sm" len="sm"/>
                    </a:lnR>
                    <a:lnT cap="flat" cmpd="sng">
                      <a:solidFill>
                        <a:srgbClr val="D9D9E3"/>
                      </a:solidFill>
                      <a:prstDash val="solid"/>
                      <a:round/>
                      <a:headEnd type="none" w="sm" len="sm"/>
                      <a:tailEnd type="none" w="sm" len="sm"/>
                    </a:lnT>
                    <a:lnB w="9525" cap="flat" cmpd="sng">
                      <a:solidFill>
                        <a:srgbClr val="D9D9E3"/>
                      </a:solidFill>
                      <a:prstDash val="solid"/>
                      <a:round/>
                      <a:headEnd type="none" w="sm" len="sm"/>
                      <a:tailEnd type="none" w="sm" len="sm"/>
                    </a:lnB>
                  </a:tcPr>
                </a:tc>
                <a:tc>
                  <a:txBody>
                    <a:bodyPr/>
                    <a:lstStyle/>
                    <a:p>
                      <a:pPr marL="0" lvl="0" indent="0" algn="l" rtl="0">
                        <a:lnSpc>
                          <a:spcPct val="171428"/>
                        </a:lnSpc>
                        <a:spcBef>
                          <a:spcPts val="0"/>
                        </a:spcBef>
                        <a:spcAft>
                          <a:spcPts val="0"/>
                        </a:spcAft>
                        <a:buNone/>
                      </a:pPr>
                      <a:r>
                        <a:rPr lang="en" sz="950">
                          <a:latin typeface="Old Standard TT"/>
                          <a:ea typeface="Old Standard TT"/>
                          <a:cs typeface="Old Standard TT"/>
                          <a:sym typeface="Old Standard TT"/>
                        </a:rPr>
                        <a:t>Employee Negligence</a:t>
                      </a:r>
                      <a:endParaRPr sz="950">
                        <a:latin typeface="Old Standard TT"/>
                        <a:ea typeface="Old Standard TT"/>
                        <a:cs typeface="Old Standard TT"/>
                        <a:sym typeface="Old Standard TT"/>
                      </a:endParaRPr>
                    </a:p>
                  </a:txBody>
                  <a:tcPr marL="63500" marR="63500" marT="63500" marB="63500" anchor="ctr">
                    <a:lnL w="9525" cap="flat" cmpd="sng">
                      <a:solidFill>
                        <a:srgbClr val="D9D9E3"/>
                      </a:solidFill>
                      <a:prstDash val="solid"/>
                      <a:round/>
                      <a:headEnd type="none" w="sm" len="sm"/>
                      <a:tailEnd type="none" w="sm" len="sm"/>
                    </a:lnL>
                    <a:lnR w="9525" cap="flat" cmpd="sng">
                      <a:solidFill>
                        <a:srgbClr val="D9D9E3"/>
                      </a:solidFill>
                      <a:prstDash val="solid"/>
                      <a:round/>
                      <a:headEnd type="none" w="sm" len="sm"/>
                      <a:tailEnd type="none" w="sm" len="sm"/>
                    </a:lnR>
                    <a:lnT cap="flat" cmpd="sng">
                      <a:solidFill>
                        <a:srgbClr val="D9D9E3"/>
                      </a:solidFill>
                      <a:prstDash val="solid"/>
                      <a:round/>
                      <a:headEnd type="none" w="sm" len="sm"/>
                      <a:tailEnd type="none" w="sm" len="sm"/>
                    </a:lnT>
                    <a:lnB w="9525" cap="flat" cmpd="sng">
                      <a:solidFill>
                        <a:srgbClr val="D9D9E3"/>
                      </a:solidFill>
                      <a:prstDash val="solid"/>
                      <a:round/>
                      <a:headEnd type="none" w="sm" len="sm"/>
                      <a:tailEnd type="none" w="sm" len="sm"/>
                    </a:lnB>
                  </a:tcPr>
                </a:tc>
                <a:tc>
                  <a:txBody>
                    <a:bodyPr/>
                    <a:lstStyle/>
                    <a:p>
                      <a:pPr marL="0" lvl="0" indent="0" algn="l" rtl="0">
                        <a:lnSpc>
                          <a:spcPct val="171428"/>
                        </a:lnSpc>
                        <a:spcBef>
                          <a:spcPts val="0"/>
                        </a:spcBef>
                        <a:spcAft>
                          <a:spcPts val="0"/>
                        </a:spcAft>
                        <a:buNone/>
                      </a:pPr>
                      <a:r>
                        <a:rPr lang="en" sz="950">
                          <a:latin typeface="Old Standard TT"/>
                          <a:ea typeface="Old Standard TT"/>
                          <a:cs typeface="Old Standard TT"/>
                          <a:sym typeface="Old Standard TT"/>
                        </a:rPr>
                        <a:t>Credential Theft</a:t>
                      </a:r>
                      <a:endParaRPr sz="950">
                        <a:latin typeface="Old Standard TT"/>
                        <a:ea typeface="Old Standard TT"/>
                        <a:cs typeface="Old Standard TT"/>
                        <a:sym typeface="Old Standard TT"/>
                      </a:endParaRPr>
                    </a:p>
                  </a:txBody>
                  <a:tcPr marL="63500" marR="63500" marT="63500" marB="63500" anchor="ctr">
                    <a:lnL w="9525" cap="flat" cmpd="sng">
                      <a:solidFill>
                        <a:srgbClr val="D9D9E3"/>
                      </a:solidFill>
                      <a:prstDash val="solid"/>
                      <a:round/>
                      <a:headEnd type="none" w="sm" len="sm"/>
                      <a:tailEnd type="none" w="sm" len="sm"/>
                    </a:lnL>
                    <a:lnR w="9525" cap="flat" cmpd="sng">
                      <a:solidFill>
                        <a:srgbClr val="D9D9E3"/>
                      </a:solidFill>
                      <a:prstDash val="solid"/>
                      <a:round/>
                      <a:headEnd type="none" w="sm" len="sm"/>
                      <a:tailEnd type="none" w="sm" len="sm"/>
                    </a:lnR>
                    <a:lnT cap="flat" cmpd="sng">
                      <a:solidFill>
                        <a:srgbClr val="D9D9E3"/>
                      </a:solidFill>
                      <a:prstDash val="solid"/>
                      <a:round/>
                      <a:headEnd type="none" w="sm" len="sm"/>
                      <a:tailEnd type="none" w="sm" len="sm"/>
                    </a:lnT>
                    <a:lnB w="9525" cap="flat" cmpd="sng">
                      <a:solidFill>
                        <a:srgbClr val="D9D9E3"/>
                      </a:solidFill>
                      <a:prstDash val="solid"/>
                      <a:round/>
                      <a:headEnd type="none" w="sm" len="sm"/>
                      <a:tailEnd type="none" w="sm" len="sm"/>
                    </a:lnB>
                  </a:tcPr>
                </a:tc>
                <a:tc>
                  <a:txBody>
                    <a:bodyPr/>
                    <a:lstStyle/>
                    <a:p>
                      <a:pPr marL="0" lvl="0" indent="0" algn="l" rtl="0">
                        <a:lnSpc>
                          <a:spcPct val="171428"/>
                        </a:lnSpc>
                        <a:spcBef>
                          <a:spcPts val="0"/>
                        </a:spcBef>
                        <a:spcAft>
                          <a:spcPts val="0"/>
                        </a:spcAft>
                        <a:buNone/>
                      </a:pPr>
                      <a:r>
                        <a:rPr lang="en" sz="950">
                          <a:latin typeface="Old Standard TT"/>
                          <a:ea typeface="Old Standard TT"/>
                          <a:cs typeface="Old Standard TT"/>
                          <a:sym typeface="Old Standard TT"/>
                        </a:rPr>
                        <a:t>Medium</a:t>
                      </a:r>
                      <a:endParaRPr sz="950">
                        <a:latin typeface="Old Standard TT"/>
                        <a:ea typeface="Old Standard TT"/>
                        <a:cs typeface="Old Standard TT"/>
                        <a:sym typeface="Old Standard TT"/>
                      </a:endParaRPr>
                    </a:p>
                  </a:txBody>
                  <a:tcPr marL="63500" marR="63500" marT="63500" marB="63500" anchor="ctr">
                    <a:lnL w="9525" cap="flat" cmpd="sng">
                      <a:solidFill>
                        <a:srgbClr val="D9D9E3"/>
                      </a:solidFill>
                      <a:prstDash val="solid"/>
                      <a:round/>
                      <a:headEnd type="none" w="sm" len="sm"/>
                      <a:tailEnd type="none" w="sm" len="sm"/>
                    </a:lnL>
                    <a:lnR w="9525" cap="flat" cmpd="sng">
                      <a:solidFill>
                        <a:srgbClr val="D9D9E3"/>
                      </a:solidFill>
                      <a:prstDash val="solid"/>
                      <a:round/>
                      <a:headEnd type="none" w="sm" len="sm"/>
                      <a:tailEnd type="none" w="sm" len="sm"/>
                    </a:lnR>
                    <a:lnT cap="flat" cmpd="sng">
                      <a:solidFill>
                        <a:srgbClr val="D9D9E3"/>
                      </a:solidFill>
                      <a:prstDash val="solid"/>
                      <a:round/>
                      <a:headEnd type="none" w="sm" len="sm"/>
                      <a:tailEnd type="none" w="sm" len="sm"/>
                    </a:lnT>
                    <a:lnB w="9525" cap="flat" cmpd="sng">
                      <a:solidFill>
                        <a:srgbClr val="D9D9E3"/>
                      </a:solidFill>
                      <a:prstDash val="solid"/>
                      <a:round/>
                      <a:headEnd type="none" w="sm" len="sm"/>
                      <a:tailEnd type="none" w="sm" len="sm"/>
                    </a:lnB>
                  </a:tcPr>
                </a:tc>
                <a:tc>
                  <a:txBody>
                    <a:bodyPr/>
                    <a:lstStyle/>
                    <a:p>
                      <a:pPr marL="0" lvl="0" indent="0" algn="l" rtl="0">
                        <a:lnSpc>
                          <a:spcPct val="171428"/>
                        </a:lnSpc>
                        <a:spcBef>
                          <a:spcPts val="0"/>
                        </a:spcBef>
                        <a:spcAft>
                          <a:spcPts val="0"/>
                        </a:spcAft>
                        <a:buNone/>
                      </a:pPr>
                      <a:r>
                        <a:rPr lang="en" sz="950">
                          <a:latin typeface="Old Standard TT"/>
                          <a:ea typeface="Old Standard TT"/>
                          <a:cs typeface="Old Standard TT"/>
                          <a:sym typeface="Old Standard TT"/>
                        </a:rPr>
                        <a:t>0.5</a:t>
                      </a:r>
                      <a:endParaRPr sz="950">
                        <a:latin typeface="Old Standard TT"/>
                        <a:ea typeface="Old Standard TT"/>
                        <a:cs typeface="Old Standard TT"/>
                        <a:sym typeface="Old Standard TT"/>
                      </a:endParaRPr>
                    </a:p>
                  </a:txBody>
                  <a:tcPr marL="63500" marR="63500" marT="63500" marB="63500" anchor="ctr">
                    <a:lnL w="9525" cap="flat" cmpd="sng">
                      <a:solidFill>
                        <a:srgbClr val="D9D9E3"/>
                      </a:solidFill>
                      <a:prstDash val="solid"/>
                      <a:round/>
                      <a:headEnd type="none" w="sm" len="sm"/>
                      <a:tailEnd type="none" w="sm" len="sm"/>
                    </a:lnL>
                    <a:lnR w="9525" cap="flat" cmpd="sng">
                      <a:solidFill>
                        <a:srgbClr val="D9D9E3"/>
                      </a:solidFill>
                      <a:prstDash val="solid"/>
                      <a:round/>
                      <a:headEnd type="none" w="sm" len="sm"/>
                      <a:tailEnd type="none" w="sm" len="sm"/>
                    </a:lnR>
                    <a:lnT cap="flat" cmpd="sng">
                      <a:solidFill>
                        <a:srgbClr val="D9D9E3"/>
                      </a:solidFill>
                      <a:prstDash val="solid"/>
                      <a:round/>
                      <a:headEnd type="none" w="sm" len="sm"/>
                      <a:tailEnd type="none" w="sm" len="sm"/>
                    </a:lnT>
                    <a:lnB w="9525" cap="flat" cmpd="sng">
                      <a:solidFill>
                        <a:srgbClr val="D9D9E3"/>
                      </a:solidFill>
                      <a:prstDash val="solid"/>
                      <a:round/>
                      <a:headEnd type="none" w="sm" len="sm"/>
                      <a:tailEnd type="none" w="sm" len="sm"/>
                    </a:lnB>
                  </a:tcPr>
                </a:tc>
                <a:tc>
                  <a:txBody>
                    <a:bodyPr/>
                    <a:lstStyle/>
                    <a:p>
                      <a:pPr marL="0" lvl="0" indent="0" algn="l" rtl="0">
                        <a:lnSpc>
                          <a:spcPct val="171428"/>
                        </a:lnSpc>
                        <a:spcBef>
                          <a:spcPts val="0"/>
                        </a:spcBef>
                        <a:spcAft>
                          <a:spcPts val="0"/>
                        </a:spcAft>
                        <a:buNone/>
                      </a:pPr>
                      <a:r>
                        <a:rPr lang="en" sz="950">
                          <a:latin typeface="Old Standard TT"/>
                          <a:ea typeface="Old Standard TT"/>
                          <a:cs typeface="Old Standard TT"/>
                          <a:sym typeface="Old Standard TT"/>
                        </a:rPr>
                        <a:t>25</a:t>
                      </a:r>
                      <a:endParaRPr sz="950">
                        <a:latin typeface="Old Standard TT"/>
                        <a:ea typeface="Old Standard TT"/>
                        <a:cs typeface="Old Standard TT"/>
                        <a:sym typeface="Old Standard TT"/>
                      </a:endParaRPr>
                    </a:p>
                  </a:txBody>
                  <a:tcPr marL="63500" marR="63500" marT="63500" marB="63500" anchor="ctr">
                    <a:lnL w="9525" cap="flat" cmpd="sng">
                      <a:solidFill>
                        <a:srgbClr val="D9D9E3"/>
                      </a:solidFill>
                      <a:prstDash val="solid"/>
                      <a:round/>
                      <a:headEnd type="none" w="sm" len="sm"/>
                      <a:tailEnd type="none" w="sm" len="sm"/>
                    </a:lnL>
                    <a:lnR w="9525" cap="flat" cmpd="sng">
                      <a:solidFill>
                        <a:srgbClr val="D9D9E3"/>
                      </a:solidFill>
                      <a:prstDash val="solid"/>
                      <a:round/>
                      <a:headEnd type="none" w="sm" len="sm"/>
                      <a:tailEnd type="none" w="sm" len="sm"/>
                    </a:lnR>
                    <a:lnT cap="flat" cmpd="sng">
                      <a:solidFill>
                        <a:srgbClr val="D9D9E3"/>
                      </a:solidFill>
                      <a:prstDash val="solid"/>
                      <a:round/>
                      <a:headEnd type="none" w="sm" len="sm"/>
                      <a:tailEnd type="none" w="sm" len="sm"/>
                    </a:lnT>
                    <a:lnB w="9525" cap="flat" cmpd="sng">
                      <a:solidFill>
                        <a:srgbClr val="D9D9E3"/>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
        <p:nvSpPr>
          <p:cNvPr id="222" name="Google Shape;222;p33"/>
          <p:cNvSpPr txBox="1"/>
          <p:nvPr/>
        </p:nvSpPr>
        <p:spPr>
          <a:xfrm>
            <a:off x="228175" y="410725"/>
            <a:ext cx="8172300" cy="1503900"/>
          </a:xfrm>
          <a:prstGeom prst="rect">
            <a:avLst/>
          </a:prstGeom>
          <a:noFill/>
          <a:ln>
            <a:noFill/>
          </a:ln>
        </p:spPr>
        <p:txBody>
          <a:bodyPr spcFirstLastPara="1" wrap="square" lIns="91425" tIns="91425" rIns="91425" bIns="91425" anchor="t" anchorCtr="0">
            <a:spAutoFit/>
          </a:bodyPr>
          <a:lstStyle/>
          <a:p>
            <a:pPr marL="457200" lvl="0" indent="-304800" algn="l" rtl="0">
              <a:lnSpc>
                <a:spcPct val="115000"/>
              </a:lnSpc>
              <a:spcBef>
                <a:spcPts val="1500"/>
              </a:spcBef>
              <a:spcAft>
                <a:spcPts val="0"/>
              </a:spcAft>
              <a:buClr>
                <a:schemeClr val="dk1"/>
              </a:buClr>
              <a:buSzPts val="1200"/>
              <a:buFont typeface="Old Standard TT"/>
              <a:buChar char="●"/>
            </a:pPr>
            <a:r>
              <a:rPr lang="en" sz="1200">
                <a:solidFill>
                  <a:schemeClr val="dk1"/>
                </a:solidFill>
                <a:latin typeface="Old Standard TT"/>
                <a:ea typeface="Old Standard TT"/>
                <a:cs typeface="Old Standard TT"/>
                <a:sym typeface="Old Standard TT"/>
              </a:rPr>
              <a:t>Risk management is crucial for information security, involving identification, assessment, and mitigation of potential risks.</a:t>
            </a:r>
            <a:endParaRPr sz="1200">
              <a:solidFill>
                <a:schemeClr val="dk1"/>
              </a:solidFill>
              <a:latin typeface="Old Standard TT"/>
              <a:ea typeface="Old Standard TT"/>
              <a:cs typeface="Old Standard TT"/>
              <a:sym typeface="Old Standard TT"/>
            </a:endParaRPr>
          </a:p>
          <a:p>
            <a:pPr marL="457200" lvl="0" indent="-304800" algn="l" rtl="0">
              <a:lnSpc>
                <a:spcPct val="115000"/>
              </a:lnSpc>
              <a:spcBef>
                <a:spcPts val="0"/>
              </a:spcBef>
              <a:spcAft>
                <a:spcPts val="0"/>
              </a:spcAft>
              <a:buClr>
                <a:schemeClr val="dk1"/>
              </a:buClr>
              <a:buSzPts val="1200"/>
              <a:buFont typeface="Old Standard TT"/>
              <a:buChar char="●"/>
            </a:pPr>
            <a:r>
              <a:rPr lang="en" sz="1200">
                <a:solidFill>
                  <a:schemeClr val="dk1"/>
                </a:solidFill>
                <a:latin typeface="Old Standard TT"/>
                <a:ea typeface="Old Standard TT"/>
                <a:cs typeface="Old Standard TT"/>
                <a:sym typeface="Old Standard TT"/>
              </a:rPr>
              <a:t>The risk table provides a structured approach for analyzing and quantifying risks related to information assets, vulnerabilities, threats, and their potential impact.</a:t>
            </a:r>
            <a:endParaRPr sz="1200">
              <a:solidFill>
                <a:schemeClr val="dk1"/>
              </a:solidFill>
              <a:latin typeface="Old Standard TT"/>
              <a:ea typeface="Old Standard TT"/>
              <a:cs typeface="Old Standard TT"/>
              <a:sym typeface="Old Standard TT"/>
            </a:endParaRPr>
          </a:p>
          <a:p>
            <a:pPr marL="0" lvl="0" indent="0" algn="l" rtl="0">
              <a:spcBef>
                <a:spcPts val="1500"/>
              </a:spcBef>
              <a:spcAft>
                <a:spcPts val="0"/>
              </a:spcAft>
              <a:buNone/>
            </a:pPr>
            <a:endParaRPr sz="1800">
              <a:solidFill>
                <a:schemeClr val="dk2"/>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34"/>
          <p:cNvSpPr txBox="1">
            <a:spLocks noGrp="1"/>
          </p:cNvSpPr>
          <p:nvPr>
            <p:ph type="body" idx="1"/>
          </p:nvPr>
        </p:nvSpPr>
        <p:spPr>
          <a:xfrm>
            <a:off x="267675" y="3086925"/>
            <a:ext cx="8520600" cy="1875600"/>
          </a:xfrm>
          <a:prstGeom prst="rect">
            <a:avLst/>
          </a:prstGeom>
        </p:spPr>
        <p:txBody>
          <a:bodyPr spcFirstLastPara="1" wrap="square" lIns="91425" tIns="91425" rIns="91425" bIns="91425" anchor="t" anchorCtr="0">
            <a:normAutofit/>
          </a:bodyPr>
          <a:lstStyle/>
          <a:p>
            <a:pPr marL="457200" lvl="0" indent="-311150" algn="l" rtl="0">
              <a:spcBef>
                <a:spcPts val="1500"/>
              </a:spcBef>
              <a:spcAft>
                <a:spcPts val="0"/>
              </a:spcAft>
              <a:buClr>
                <a:schemeClr val="dk1"/>
              </a:buClr>
              <a:buSzPts val="1300"/>
              <a:buFont typeface="Old Standard TT"/>
              <a:buChar char="●"/>
            </a:pPr>
            <a:r>
              <a:rPr lang="en" sz="1300">
                <a:solidFill>
                  <a:schemeClr val="dk1"/>
                </a:solidFill>
              </a:rPr>
              <a:t>The risk table aids organizations in prioritizing and addressing security concerns based on the potential impact and likelihood of occurrence.</a:t>
            </a:r>
            <a:endParaRPr sz="1300">
              <a:solidFill>
                <a:schemeClr val="dk1"/>
              </a:solidFill>
            </a:endParaRPr>
          </a:p>
          <a:p>
            <a:pPr marL="457200" lvl="0" indent="-311150" algn="l" rtl="0">
              <a:spcBef>
                <a:spcPts val="0"/>
              </a:spcBef>
              <a:spcAft>
                <a:spcPts val="0"/>
              </a:spcAft>
              <a:buClr>
                <a:schemeClr val="dk1"/>
              </a:buClr>
              <a:buSzPts val="1300"/>
              <a:buFont typeface="Old Standard TT"/>
              <a:buChar char="●"/>
            </a:pPr>
            <a:r>
              <a:rPr lang="en" sz="1300">
                <a:solidFill>
                  <a:schemeClr val="dk1"/>
                </a:solidFill>
              </a:rPr>
              <a:t>Regular updates and adjustments are essential to adapt to the evolving threat landscape and emerging vulnerabilities.</a:t>
            </a:r>
            <a:endParaRPr sz="1300">
              <a:solidFill>
                <a:schemeClr val="dk1"/>
              </a:solidFill>
            </a:endParaRPr>
          </a:p>
          <a:p>
            <a:pPr marL="0" lvl="0" indent="0" algn="l" rtl="0">
              <a:spcBef>
                <a:spcPts val="0"/>
              </a:spcBef>
              <a:spcAft>
                <a:spcPts val="1200"/>
              </a:spcAft>
              <a:buNone/>
            </a:pPr>
            <a:endParaRPr/>
          </a:p>
        </p:txBody>
      </p:sp>
      <p:graphicFrame>
        <p:nvGraphicFramePr>
          <p:cNvPr id="228" name="Google Shape;228;p34"/>
          <p:cNvGraphicFramePr/>
          <p:nvPr/>
        </p:nvGraphicFramePr>
        <p:xfrm>
          <a:off x="311650" y="230625"/>
          <a:ext cx="8563600" cy="2749900"/>
        </p:xfrm>
        <a:graphic>
          <a:graphicData uri="http://schemas.openxmlformats.org/drawingml/2006/table">
            <a:tbl>
              <a:tblPr>
                <a:noFill/>
                <a:tableStyleId>{F72E1C4C-7F5D-4651-98FB-F1E33C5746EB}</a:tableStyleId>
              </a:tblPr>
              <a:tblGrid>
                <a:gridCol w="1272525">
                  <a:extLst>
                    <a:ext uri="{9D8B030D-6E8A-4147-A177-3AD203B41FA5}">
                      <a16:colId xmlns:a16="http://schemas.microsoft.com/office/drawing/2014/main" val="20000"/>
                    </a:ext>
                  </a:extLst>
                </a:gridCol>
                <a:gridCol w="1358575">
                  <a:extLst>
                    <a:ext uri="{9D8B030D-6E8A-4147-A177-3AD203B41FA5}">
                      <a16:colId xmlns:a16="http://schemas.microsoft.com/office/drawing/2014/main" val="20001"/>
                    </a:ext>
                  </a:extLst>
                </a:gridCol>
                <a:gridCol w="1272525">
                  <a:extLst>
                    <a:ext uri="{9D8B030D-6E8A-4147-A177-3AD203B41FA5}">
                      <a16:colId xmlns:a16="http://schemas.microsoft.com/office/drawing/2014/main" val="20002"/>
                    </a:ext>
                  </a:extLst>
                </a:gridCol>
                <a:gridCol w="1401600">
                  <a:extLst>
                    <a:ext uri="{9D8B030D-6E8A-4147-A177-3AD203B41FA5}">
                      <a16:colId xmlns:a16="http://schemas.microsoft.com/office/drawing/2014/main" val="20003"/>
                    </a:ext>
                  </a:extLst>
                </a:gridCol>
                <a:gridCol w="971425">
                  <a:extLst>
                    <a:ext uri="{9D8B030D-6E8A-4147-A177-3AD203B41FA5}">
                      <a16:colId xmlns:a16="http://schemas.microsoft.com/office/drawing/2014/main" val="20004"/>
                    </a:ext>
                  </a:extLst>
                </a:gridCol>
                <a:gridCol w="1175725">
                  <a:extLst>
                    <a:ext uri="{9D8B030D-6E8A-4147-A177-3AD203B41FA5}">
                      <a16:colId xmlns:a16="http://schemas.microsoft.com/office/drawing/2014/main" val="20005"/>
                    </a:ext>
                  </a:extLst>
                </a:gridCol>
                <a:gridCol w="1111225">
                  <a:extLst>
                    <a:ext uri="{9D8B030D-6E8A-4147-A177-3AD203B41FA5}">
                      <a16:colId xmlns:a16="http://schemas.microsoft.com/office/drawing/2014/main" val="20006"/>
                    </a:ext>
                  </a:extLst>
                </a:gridCol>
              </a:tblGrid>
              <a:tr h="687475">
                <a:tc>
                  <a:txBody>
                    <a:bodyPr/>
                    <a:lstStyle/>
                    <a:p>
                      <a:pPr marL="0" lvl="0" indent="0" algn="ctr" rtl="0">
                        <a:lnSpc>
                          <a:spcPct val="171428"/>
                        </a:lnSpc>
                        <a:spcBef>
                          <a:spcPts val="0"/>
                        </a:spcBef>
                        <a:spcAft>
                          <a:spcPts val="0"/>
                        </a:spcAft>
                        <a:buNone/>
                      </a:pPr>
                      <a:r>
                        <a:rPr lang="en" sz="950" b="1">
                          <a:latin typeface="Roboto"/>
                          <a:ea typeface="Roboto"/>
                          <a:cs typeface="Roboto"/>
                          <a:sym typeface="Roboto"/>
                        </a:rPr>
                        <a:t>Information Asset</a:t>
                      </a:r>
                      <a:endParaRPr sz="950" b="1">
                        <a:latin typeface="Roboto"/>
                        <a:ea typeface="Roboto"/>
                        <a:cs typeface="Roboto"/>
                        <a:sym typeface="Roboto"/>
                      </a:endParaRPr>
                    </a:p>
                  </a:txBody>
                  <a:tcPr marL="63500" marR="63500" marT="63500" marB="63500" anchor="b">
                    <a:lnL w="9525" cap="flat" cmpd="sng">
                      <a:solidFill>
                        <a:srgbClr val="D9D9E3"/>
                      </a:solidFill>
                      <a:prstDash val="solid"/>
                      <a:round/>
                      <a:headEnd type="none" w="sm" len="sm"/>
                      <a:tailEnd type="none" w="sm" len="sm"/>
                    </a:lnL>
                    <a:lnR w="9525" cap="flat" cmpd="sng">
                      <a:solidFill>
                        <a:srgbClr val="D9D9E3"/>
                      </a:solidFill>
                      <a:prstDash val="solid"/>
                      <a:round/>
                      <a:headEnd type="none" w="sm" len="sm"/>
                      <a:tailEnd type="none" w="sm" len="sm"/>
                    </a:lnR>
                    <a:lnT w="9525" cap="flat" cmpd="sng">
                      <a:solidFill>
                        <a:srgbClr val="D9D9E3"/>
                      </a:solidFill>
                      <a:prstDash val="solid"/>
                      <a:round/>
                      <a:headEnd type="none" w="sm" len="sm"/>
                      <a:tailEnd type="none" w="sm" len="sm"/>
                    </a:lnT>
                    <a:lnB w="9525" cap="flat" cmpd="sng">
                      <a:solidFill>
                        <a:srgbClr val="D9D9E3"/>
                      </a:solidFill>
                      <a:prstDash val="solid"/>
                      <a:round/>
                      <a:headEnd type="none" w="sm" len="sm"/>
                      <a:tailEnd type="none" w="sm" len="sm"/>
                    </a:lnB>
                  </a:tcPr>
                </a:tc>
                <a:tc>
                  <a:txBody>
                    <a:bodyPr/>
                    <a:lstStyle/>
                    <a:p>
                      <a:pPr marL="0" lvl="0" indent="0" algn="ctr" rtl="0">
                        <a:lnSpc>
                          <a:spcPct val="171428"/>
                        </a:lnSpc>
                        <a:spcBef>
                          <a:spcPts val="0"/>
                        </a:spcBef>
                        <a:spcAft>
                          <a:spcPts val="0"/>
                        </a:spcAft>
                        <a:buNone/>
                      </a:pPr>
                      <a:r>
                        <a:rPr lang="en" sz="950" b="1">
                          <a:latin typeface="Roboto"/>
                          <a:ea typeface="Roboto"/>
                          <a:cs typeface="Roboto"/>
                          <a:sym typeface="Roboto"/>
                        </a:rPr>
                        <a:t>Vulnerability</a:t>
                      </a:r>
                      <a:endParaRPr sz="950" b="1">
                        <a:latin typeface="Roboto"/>
                        <a:ea typeface="Roboto"/>
                        <a:cs typeface="Roboto"/>
                        <a:sym typeface="Roboto"/>
                      </a:endParaRPr>
                    </a:p>
                  </a:txBody>
                  <a:tcPr marL="63500" marR="63500" marT="63500" marB="63500" anchor="b">
                    <a:lnL w="9525" cap="flat" cmpd="sng">
                      <a:solidFill>
                        <a:srgbClr val="D9D9E3"/>
                      </a:solidFill>
                      <a:prstDash val="solid"/>
                      <a:round/>
                      <a:headEnd type="none" w="sm" len="sm"/>
                      <a:tailEnd type="none" w="sm" len="sm"/>
                    </a:lnL>
                    <a:lnR w="9525" cap="flat" cmpd="sng">
                      <a:solidFill>
                        <a:srgbClr val="D9D9E3"/>
                      </a:solidFill>
                      <a:prstDash val="solid"/>
                      <a:round/>
                      <a:headEnd type="none" w="sm" len="sm"/>
                      <a:tailEnd type="none" w="sm" len="sm"/>
                    </a:lnR>
                    <a:lnT w="9525" cap="flat" cmpd="sng">
                      <a:solidFill>
                        <a:srgbClr val="D9D9E3"/>
                      </a:solidFill>
                      <a:prstDash val="solid"/>
                      <a:round/>
                      <a:headEnd type="none" w="sm" len="sm"/>
                      <a:tailEnd type="none" w="sm" len="sm"/>
                    </a:lnT>
                    <a:lnB w="9525" cap="flat" cmpd="sng">
                      <a:solidFill>
                        <a:srgbClr val="D9D9E3"/>
                      </a:solidFill>
                      <a:prstDash val="solid"/>
                      <a:round/>
                      <a:headEnd type="none" w="sm" len="sm"/>
                      <a:tailEnd type="none" w="sm" len="sm"/>
                    </a:lnB>
                  </a:tcPr>
                </a:tc>
                <a:tc>
                  <a:txBody>
                    <a:bodyPr/>
                    <a:lstStyle/>
                    <a:p>
                      <a:pPr marL="0" lvl="0" indent="0" algn="ctr" rtl="0">
                        <a:lnSpc>
                          <a:spcPct val="171428"/>
                        </a:lnSpc>
                        <a:spcBef>
                          <a:spcPts val="0"/>
                        </a:spcBef>
                        <a:spcAft>
                          <a:spcPts val="0"/>
                        </a:spcAft>
                        <a:buNone/>
                      </a:pPr>
                      <a:r>
                        <a:rPr lang="en" sz="950" b="1">
                          <a:latin typeface="Roboto"/>
                          <a:ea typeface="Roboto"/>
                          <a:cs typeface="Roboto"/>
                          <a:sym typeface="Roboto"/>
                        </a:rPr>
                        <a:t>Threat Source</a:t>
                      </a:r>
                      <a:endParaRPr sz="950" b="1">
                        <a:latin typeface="Roboto"/>
                        <a:ea typeface="Roboto"/>
                        <a:cs typeface="Roboto"/>
                        <a:sym typeface="Roboto"/>
                      </a:endParaRPr>
                    </a:p>
                  </a:txBody>
                  <a:tcPr marL="63500" marR="63500" marT="63500" marB="63500" anchor="b">
                    <a:lnL w="9525" cap="flat" cmpd="sng">
                      <a:solidFill>
                        <a:srgbClr val="D9D9E3"/>
                      </a:solidFill>
                      <a:prstDash val="solid"/>
                      <a:round/>
                      <a:headEnd type="none" w="sm" len="sm"/>
                      <a:tailEnd type="none" w="sm" len="sm"/>
                    </a:lnL>
                    <a:lnR w="9525" cap="flat" cmpd="sng">
                      <a:solidFill>
                        <a:srgbClr val="D9D9E3"/>
                      </a:solidFill>
                      <a:prstDash val="solid"/>
                      <a:round/>
                      <a:headEnd type="none" w="sm" len="sm"/>
                      <a:tailEnd type="none" w="sm" len="sm"/>
                    </a:lnR>
                    <a:lnT w="9525" cap="flat" cmpd="sng">
                      <a:solidFill>
                        <a:srgbClr val="D9D9E3"/>
                      </a:solidFill>
                      <a:prstDash val="solid"/>
                      <a:round/>
                      <a:headEnd type="none" w="sm" len="sm"/>
                      <a:tailEnd type="none" w="sm" len="sm"/>
                    </a:lnT>
                    <a:lnB w="9525" cap="flat" cmpd="sng">
                      <a:solidFill>
                        <a:srgbClr val="D9D9E3"/>
                      </a:solidFill>
                      <a:prstDash val="solid"/>
                      <a:round/>
                      <a:headEnd type="none" w="sm" len="sm"/>
                      <a:tailEnd type="none" w="sm" len="sm"/>
                    </a:lnB>
                  </a:tcPr>
                </a:tc>
                <a:tc>
                  <a:txBody>
                    <a:bodyPr/>
                    <a:lstStyle/>
                    <a:p>
                      <a:pPr marL="0" lvl="0" indent="0" algn="ctr" rtl="0">
                        <a:lnSpc>
                          <a:spcPct val="171428"/>
                        </a:lnSpc>
                        <a:spcBef>
                          <a:spcPts val="0"/>
                        </a:spcBef>
                        <a:spcAft>
                          <a:spcPts val="0"/>
                        </a:spcAft>
                        <a:buNone/>
                      </a:pPr>
                      <a:r>
                        <a:rPr lang="en" sz="950" b="1">
                          <a:latin typeface="Roboto"/>
                          <a:ea typeface="Roboto"/>
                          <a:cs typeface="Roboto"/>
                          <a:sym typeface="Roboto"/>
                        </a:rPr>
                        <a:t>Threat Action</a:t>
                      </a:r>
                      <a:endParaRPr sz="950" b="1">
                        <a:latin typeface="Roboto"/>
                        <a:ea typeface="Roboto"/>
                        <a:cs typeface="Roboto"/>
                        <a:sym typeface="Roboto"/>
                      </a:endParaRPr>
                    </a:p>
                  </a:txBody>
                  <a:tcPr marL="63500" marR="63500" marT="63500" marB="63500" anchor="b">
                    <a:lnL w="9525" cap="flat" cmpd="sng">
                      <a:solidFill>
                        <a:srgbClr val="D9D9E3"/>
                      </a:solidFill>
                      <a:prstDash val="solid"/>
                      <a:round/>
                      <a:headEnd type="none" w="sm" len="sm"/>
                      <a:tailEnd type="none" w="sm" len="sm"/>
                    </a:lnL>
                    <a:lnR w="9525" cap="flat" cmpd="sng">
                      <a:solidFill>
                        <a:srgbClr val="D9D9E3"/>
                      </a:solidFill>
                      <a:prstDash val="solid"/>
                      <a:round/>
                      <a:headEnd type="none" w="sm" len="sm"/>
                      <a:tailEnd type="none" w="sm" len="sm"/>
                    </a:lnR>
                    <a:lnT w="9525" cap="flat" cmpd="sng">
                      <a:solidFill>
                        <a:srgbClr val="D9D9E3"/>
                      </a:solidFill>
                      <a:prstDash val="solid"/>
                      <a:round/>
                      <a:headEnd type="none" w="sm" len="sm"/>
                      <a:tailEnd type="none" w="sm" len="sm"/>
                    </a:lnT>
                    <a:lnB w="9525" cap="flat" cmpd="sng">
                      <a:solidFill>
                        <a:srgbClr val="D9D9E3"/>
                      </a:solidFill>
                      <a:prstDash val="solid"/>
                      <a:round/>
                      <a:headEnd type="none" w="sm" len="sm"/>
                      <a:tailEnd type="none" w="sm" len="sm"/>
                    </a:lnB>
                  </a:tcPr>
                </a:tc>
                <a:tc>
                  <a:txBody>
                    <a:bodyPr/>
                    <a:lstStyle/>
                    <a:p>
                      <a:pPr marL="0" lvl="0" indent="0" algn="ctr" rtl="0">
                        <a:lnSpc>
                          <a:spcPct val="171428"/>
                        </a:lnSpc>
                        <a:spcBef>
                          <a:spcPts val="0"/>
                        </a:spcBef>
                        <a:spcAft>
                          <a:spcPts val="0"/>
                        </a:spcAft>
                        <a:buNone/>
                      </a:pPr>
                      <a:r>
                        <a:rPr lang="en" sz="950" b="1">
                          <a:latin typeface="Roboto"/>
                          <a:ea typeface="Roboto"/>
                          <a:cs typeface="Roboto"/>
                          <a:sym typeface="Roboto"/>
                        </a:rPr>
                        <a:t>Impact</a:t>
                      </a:r>
                      <a:endParaRPr sz="950" b="1">
                        <a:latin typeface="Roboto"/>
                        <a:ea typeface="Roboto"/>
                        <a:cs typeface="Roboto"/>
                        <a:sym typeface="Roboto"/>
                      </a:endParaRPr>
                    </a:p>
                  </a:txBody>
                  <a:tcPr marL="63500" marR="63500" marT="63500" marB="63500" anchor="b">
                    <a:lnL w="9525" cap="flat" cmpd="sng">
                      <a:solidFill>
                        <a:srgbClr val="D9D9E3"/>
                      </a:solidFill>
                      <a:prstDash val="solid"/>
                      <a:round/>
                      <a:headEnd type="none" w="sm" len="sm"/>
                      <a:tailEnd type="none" w="sm" len="sm"/>
                    </a:lnL>
                    <a:lnR w="9525" cap="flat" cmpd="sng">
                      <a:solidFill>
                        <a:srgbClr val="D9D9E3"/>
                      </a:solidFill>
                      <a:prstDash val="solid"/>
                      <a:round/>
                      <a:headEnd type="none" w="sm" len="sm"/>
                      <a:tailEnd type="none" w="sm" len="sm"/>
                    </a:lnR>
                    <a:lnT w="9525" cap="flat" cmpd="sng">
                      <a:solidFill>
                        <a:srgbClr val="D9D9E3"/>
                      </a:solidFill>
                      <a:prstDash val="solid"/>
                      <a:round/>
                      <a:headEnd type="none" w="sm" len="sm"/>
                      <a:tailEnd type="none" w="sm" len="sm"/>
                    </a:lnT>
                    <a:lnB w="9525" cap="flat" cmpd="sng">
                      <a:solidFill>
                        <a:srgbClr val="D9D9E3"/>
                      </a:solidFill>
                      <a:prstDash val="solid"/>
                      <a:round/>
                      <a:headEnd type="none" w="sm" len="sm"/>
                      <a:tailEnd type="none" w="sm" len="sm"/>
                    </a:lnB>
                  </a:tcPr>
                </a:tc>
                <a:tc>
                  <a:txBody>
                    <a:bodyPr/>
                    <a:lstStyle/>
                    <a:p>
                      <a:pPr marL="0" lvl="0" indent="0" algn="ctr" rtl="0">
                        <a:lnSpc>
                          <a:spcPct val="171428"/>
                        </a:lnSpc>
                        <a:spcBef>
                          <a:spcPts val="0"/>
                        </a:spcBef>
                        <a:spcAft>
                          <a:spcPts val="0"/>
                        </a:spcAft>
                        <a:buNone/>
                      </a:pPr>
                      <a:r>
                        <a:rPr lang="en" sz="950" b="1">
                          <a:latin typeface="Roboto"/>
                          <a:ea typeface="Roboto"/>
                          <a:cs typeface="Roboto"/>
                          <a:sym typeface="Roboto"/>
                        </a:rPr>
                        <a:t>Threat Likelihood</a:t>
                      </a:r>
                      <a:endParaRPr sz="950" b="1">
                        <a:latin typeface="Roboto"/>
                        <a:ea typeface="Roboto"/>
                        <a:cs typeface="Roboto"/>
                        <a:sym typeface="Roboto"/>
                      </a:endParaRPr>
                    </a:p>
                  </a:txBody>
                  <a:tcPr marL="63500" marR="63500" marT="63500" marB="63500" anchor="b">
                    <a:lnL w="9525" cap="flat" cmpd="sng">
                      <a:solidFill>
                        <a:srgbClr val="D9D9E3"/>
                      </a:solidFill>
                      <a:prstDash val="solid"/>
                      <a:round/>
                      <a:headEnd type="none" w="sm" len="sm"/>
                      <a:tailEnd type="none" w="sm" len="sm"/>
                    </a:lnL>
                    <a:lnR w="9525" cap="flat" cmpd="sng">
                      <a:solidFill>
                        <a:srgbClr val="D9D9E3"/>
                      </a:solidFill>
                      <a:prstDash val="solid"/>
                      <a:round/>
                      <a:headEnd type="none" w="sm" len="sm"/>
                      <a:tailEnd type="none" w="sm" len="sm"/>
                    </a:lnR>
                    <a:lnT w="9525" cap="flat" cmpd="sng">
                      <a:solidFill>
                        <a:srgbClr val="D9D9E3"/>
                      </a:solidFill>
                      <a:prstDash val="solid"/>
                      <a:round/>
                      <a:headEnd type="none" w="sm" len="sm"/>
                      <a:tailEnd type="none" w="sm" len="sm"/>
                    </a:lnT>
                    <a:lnB w="9525" cap="flat" cmpd="sng">
                      <a:solidFill>
                        <a:srgbClr val="D9D9E3"/>
                      </a:solidFill>
                      <a:prstDash val="solid"/>
                      <a:round/>
                      <a:headEnd type="none" w="sm" len="sm"/>
                      <a:tailEnd type="none" w="sm" len="sm"/>
                    </a:lnB>
                  </a:tcPr>
                </a:tc>
                <a:tc>
                  <a:txBody>
                    <a:bodyPr/>
                    <a:lstStyle/>
                    <a:p>
                      <a:pPr marL="0" lvl="0" indent="0" algn="ctr" rtl="0">
                        <a:lnSpc>
                          <a:spcPct val="171428"/>
                        </a:lnSpc>
                        <a:spcBef>
                          <a:spcPts val="0"/>
                        </a:spcBef>
                        <a:spcAft>
                          <a:spcPts val="0"/>
                        </a:spcAft>
                        <a:buNone/>
                      </a:pPr>
                      <a:r>
                        <a:rPr lang="en" sz="950" b="1">
                          <a:latin typeface="Roboto"/>
                          <a:ea typeface="Roboto"/>
                          <a:cs typeface="Roboto"/>
                          <a:sym typeface="Roboto"/>
                        </a:rPr>
                        <a:t>Tentative Risk Score</a:t>
                      </a:r>
                      <a:endParaRPr sz="950" b="1">
                        <a:latin typeface="Roboto"/>
                        <a:ea typeface="Roboto"/>
                        <a:cs typeface="Roboto"/>
                        <a:sym typeface="Roboto"/>
                      </a:endParaRPr>
                    </a:p>
                  </a:txBody>
                  <a:tcPr marL="63500" marR="63500" marT="63500" marB="63500" anchor="b">
                    <a:lnL w="9525" cap="flat" cmpd="sng">
                      <a:solidFill>
                        <a:srgbClr val="D9D9E3"/>
                      </a:solidFill>
                      <a:prstDash val="solid"/>
                      <a:round/>
                      <a:headEnd type="none" w="sm" len="sm"/>
                      <a:tailEnd type="none" w="sm" len="sm"/>
                    </a:lnL>
                    <a:lnR w="9525" cap="flat" cmpd="sng">
                      <a:solidFill>
                        <a:srgbClr val="D9D9E3"/>
                      </a:solidFill>
                      <a:prstDash val="solid"/>
                      <a:round/>
                      <a:headEnd type="none" w="sm" len="sm"/>
                      <a:tailEnd type="none" w="sm" len="sm"/>
                    </a:lnR>
                    <a:lnT w="9525" cap="flat" cmpd="sng">
                      <a:solidFill>
                        <a:srgbClr val="D9D9E3"/>
                      </a:solidFill>
                      <a:prstDash val="solid"/>
                      <a:round/>
                      <a:headEnd type="none" w="sm" len="sm"/>
                      <a:tailEnd type="none" w="sm" len="sm"/>
                    </a:lnT>
                    <a:lnB w="9525" cap="flat" cmpd="sng">
                      <a:solidFill>
                        <a:srgbClr val="D9D9E3"/>
                      </a:solidFill>
                      <a:prstDash val="solid"/>
                      <a:round/>
                      <a:headEnd type="none" w="sm" len="sm"/>
                      <a:tailEnd type="none" w="sm" len="sm"/>
                    </a:lnB>
                  </a:tcPr>
                </a:tc>
                <a:extLst>
                  <a:ext uri="{0D108BD9-81ED-4DB2-BD59-A6C34878D82A}">
                    <a16:rowId xmlns:a16="http://schemas.microsoft.com/office/drawing/2014/main" val="10000"/>
                  </a:ext>
                </a:extLst>
              </a:tr>
              <a:tr h="687475">
                <a:tc>
                  <a:txBody>
                    <a:bodyPr/>
                    <a:lstStyle/>
                    <a:p>
                      <a:pPr marL="0" lvl="0" indent="0" algn="l" rtl="0">
                        <a:lnSpc>
                          <a:spcPct val="171428"/>
                        </a:lnSpc>
                        <a:spcBef>
                          <a:spcPts val="0"/>
                        </a:spcBef>
                        <a:spcAft>
                          <a:spcPts val="0"/>
                        </a:spcAft>
                        <a:buNone/>
                      </a:pPr>
                      <a:r>
                        <a:rPr lang="en" sz="950">
                          <a:latin typeface="Old Standard TT"/>
                          <a:ea typeface="Old Standard TT"/>
                          <a:cs typeface="Old Standard TT"/>
                          <a:sym typeface="Old Standard TT"/>
                        </a:rPr>
                        <a:t>Email Server</a:t>
                      </a:r>
                      <a:endParaRPr sz="950">
                        <a:latin typeface="Old Standard TT"/>
                        <a:ea typeface="Old Standard TT"/>
                        <a:cs typeface="Old Standard TT"/>
                        <a:sym typeface="Old Standard TT"/>
                      </a:endParaRPr>
                    </a:p>
                  </a:txBody>
                  <a:tcPr marL="63500" marR="63500" marT="63500" marB="63500" anchor="ctr">
                    <a:lnL w="9525" cap="flat" cmpd="sng">
                      <a:solidFill>
                        <a:srgbClr val="D9D9E3"/>
                      </a:solidFill>
                      <a:prstDash val="solid"/>
                      <a:round/>
                      <a:headEnd type="none" w="sm" len="sm"/>
                      <a:tailEnd type="none" w="sm" len="sm"/>
                    </a:lnL>
                    <a:lnR w="9525" cap="flat" cmpd="sng">
                      <a:solidFill>
                        <a:srgbClr val="D9D9E3"/>
                      </a:solidFill>
                      <a:prstDash val="solid"/>
                      <a:round/>
                      <a:headEnd type="none" w="sm" len="sm"/>
                      <a:tailEnd type="none" w="sm" len="sm"/>
                    </a:lnR>
                    <a:lnT w="9525" cap="flat" cmpd="sng">
                      <a:solidFill>
                        <a:srgbClr val="D9D9E3"/>
                      </a:solidFill>
                      <a:prstDash val="solid"/>
                      <a:round/>
                      <a:headEnd type="none" w="sm" len="sm"/>
                      <a:tailEnd type="none" w="sm" len="sm"/>
                    </a:lnT>
                    <a:lnB cap="flat" cmpd="sng">
                      <a:solidFill>
                        <a:srgbClr val="D9D9E3"/>
                      </a:solidFill>
                      <a:prstDash val="solid"/>
                      <a:round/>
                      <a:headEnd type="none" w="sm" len="sm"/>
                      <a:tailEnd type="none" w="sm" len="sm"/>
                    </a:lnB>
                  </a:tcPr>
                </a:tc>
                <a:tc>
                  <a:txBody>
                    <a:bodyPr/>
                    <a:lstStyle/>
                    <a:p>
                      <a:pPr marL="0" lvl="0" indent="0" algn="l" rtl="0">
                        <a:lnSpc>
                          <a:spcPct val="171428"/>
                        </a:lnSpc>
                        <a:spcBef>
                          <a:spcPts val="0"/>
                        </a:spcBef>
                        <a:spcAft>
                          <a:spcPts val="0"/>
                        </a:spcAft>
                        <a:buNone/>
                      </a:pPr>
                      <a:r>
                        <a:rPr lang="en" sz="950">
                          <a:latin typeface="Old Standard TT"/>
                          <a:ea typeface="Old Standard TT"/>
                          <a:cs typeface="Old Standard TT"/>
                          <a:sym typeface="Old Standard TT"/>
                        </a:rPr>
                        <a:t>Lack of Regular Patching</a:t>
                      </a:r>
                      <a:endParaRPr sz="950">
                        <a:latin typeface="Old Standard TT"/>
                        <a:ea typeface="Old Standard TT"/>
                        <a:cs typeface="Old Standard TT"/>
                        <a:sym typeface="Old Standard TT"/>
                      </a:endParaRPr>
                    </a:p>
                  </a:txBody>
                  <a:tcPr marL="63500" marR="63500" marT="63500" marB="63500" anchor="ctr">
                    <a:lnL w="9525" cap="flat" cmpd="sng">
                      <a:solidFill>
                        <a:srgbClr val="D9D9E3"/>
                      </a:solidFill>
                      <a:prstDash val="solid"/>
                      <a:round/>
                      <a:headEnd type="none" w="sm" len="sm"/>
                      <a:tailEnd type="none" w="sm" len="sm"/>
                    </a:lnL>
                    <a:lnR w="9525" cap="flat" cmpd="sng">
                      <a:solidFill>
                        <a:srgbClr val="D9D9E3"/>
                      </a:solidFill>
                      <a:prstDash val="solid"/>
                      <a:round/>
                      <a:headEnd type="none" w="sm" len="sm"/>
                      <a:tailEnd type="none" w="sm" len="sm"/>
                    </a:lnR>
                    <a:lnT w="9525" cap="flat" cmpd="sng">
                      <a:solidFill>
                        <a:srgbClr val="D9D9E3"/>
                      </a:solidFill>
                      <a:prstDash val="solid"/>
                      <a:round/>
                      <a:headEnd type="none" w="sm" len="sm"/>
                      <a:tailEnd type="none" w="sm" len="sm"/>
                    </a:lnT>
                    <a:lnB cap="flat" cmpd="sng">
                      <a:solidFill>
                        <a:srgbClr val="D9D9E3"/>
                      </a:solidFill>
                      <a:prstDash val="solid"/>
                      <a:round/>
                      <a:headEnd type="none" w="sm" len="sm"/>
                      <a:tailEnd type="none" w="sm" len="sm"/>
                    </a:lnB>
                  </a:tcPr>
                </a:tc>
                <a:tc>
                  <a:txBody>
                    <a:bodyPr/>
                    <a:lstStyle/>
                    <a:p>
                      <a:pPr marL="0" lvl="0" indent="0" algn="l" rtl="0">
                        <a:lnSpc>
                          <a:spcPct val="171428"/>
                        </a:lnSpc>
                        <a:spcBef>
                          <a:spcPts val="0"/>
                        </a:spcBef>
                        <a:spcAft>
                          <a:spcPts val="0"/>
                        </a:spcAft>
                        <a:buNone/>
                      </a:pPr>
                      <a:r>
                        <a:rPr lang="en" sz="950">
                          <a:latin typeface="Old Standard TT"/>
                          <a:ea typeface="Old Standard TT"/>
                          <a:cs typeface="Old Standard TT"/>
                          <a:sym typeface="Old Standard TT"/>
                        </a:rPr>
                        <a:t>State-sponsored Actors</a:t>
                      </a:r>
                      <a:endParaRPr sz="950">
                        <a:latin typeface="Old Standard TT"/>
                        <a:ea typeface="Old Standard TT"/>
                        <a:cs typeface="Old Standard TT"/>
                        <a:sym typeface="Old Standard TT"/>
                      </a:endParaRPr>
                    </a:p>
                  </a:txBody>
                  <a:tcPr marL="63500" marR="63500" marT="63500" marB="63500" anchor="ctr">
                    <a:lnL w="9525" cap="flat" cmpd="sng">
                      <a:solidFill>
                        <a:srgbClr val="D9D9E3"/>
                      </a:solidFill>
                      <a:prstDash val="solid"/>
                      <a:round/>
                      <a:headEnd type="none" w="sm" len="sm"/>
                      <a:tailEnd type="none" w="sm" len="sm"/>
                    </a:lnL>
                    <a:lnR w="9525" cap="flat" cmpd="sng">
                      <a:solidFill>
                        <a:srgbClr val="D9D9E3"/>
                      </a:solidFill>
                      <a:prstDash val="solid"/>
                      <a:round/>
                      <a:headEnd type="none" w="sm" len="sm"/>
                      <a:tailEnd type="none" w="sm" len="sm"/>
                    </a:lnR>
                    <a:lnT w="9525" cap="flat" cmpd="sng">
                      <a:solidFill>
                        <a:srgbClr val="D9D9E3"/>
                      </a:solidFill>
                      <a:prstDash val="solid"/>
                      <a:round/>
                      <a:headEnd type="none" w="sm" len="sm"/>
                      <a:tailEnd type="none" w="sm" len="sm"/>
                    </a:lnT>
                    <a:lnB cap="flat" cmpd="sng">
                      <a:solidFill>
                        <a:srgbClr val="D9D9E3"/>
                      </a:solidFill>
                      <a:prstDash val="solid"/>
                      <a:round/>
                      <a:headEnd type="none" w="sm" len="sm"/>
                      <a:tailEnd type="none" w="sm" len="sm"/>
                    </a:lnB>
                  </a:tcPr>
                </a:tc>
                <a:tc>
                  <a:txBody>
                    <a:bodyPr/>
                    <a:lstStyle/>
                    <a:p>
                      <a:pPr marL="0" lvl="0" indent="0" algn="l" rtl="0">
                        <a:lnSpc>
                          <a:spcPct val="171428"/>
                        </a:lnSpc>
                        <a:spcBef>
                          <a:spcPts val="0"/>
                        </a:spcBef>
                        <a:spcAft>
                          <a:spcPts val="0"/>
                        </a:spcAft>
                        <a:buNone/>
                      </a:pPr>
                      <a:r>
                        <a:rPr lang="en" sz="950">
                          <a:latin typeface="Old Standard TT"/>
                          <a:ea typeface="Old Standard TT"/>
                          <a:cs typeface="Old Standard TT"/>
                          <a:sym typeface="Old Standard TT"/>
                        </a:rPr>
                        <a:t>Exploitation of Unpatched Systems</a:t>
                      </a:r>
                      <a:endParaRPr sz="950">
                        <a:latin typeface="Old Standard TT"/>
                        <a:ea typeface="Old Standard TT"/>
                        <a:cs typeface="Old Standard TT"/>
                        <a:sym typeface="Old Standard TT"/>
                      </a:endParaRPr>
                    </a:p>
                  </a:txBody>
                  <a:tcPr marL="63500" marR="63500" marT="63500" marB="63500" anchor="ctr">
                    <a:lnL w="9525" cap="flat" cmpd="sng">
                      <a:solidFill>
                        <a:srgbClr val="D9D9E3"/>
                      </a:solidFill>
                      <a:prstDash val="solid"/>
                      <a:round/>
                      <a:headEnd type="none" w="sm" len="sm"/>
                      <a:tailEnd type="none" w="sm" len="sm"/>
                    </a:lnL>
                    <a:lnR w="9525" cap="flat" cmpd="sng">
                      <a:solidFill>
                        <a:srgbClr val="D9D9E3"/>
                      </a:solidFill>
                      <a:prstDash val="solid"/>
                      <a:round/>
                      <a:headEnd type="none" w="sm" len="sm"/>
                      <a:tailEnd type="none" w="sm" len="sm"/>
                    </a:lnR>
                    <a:lnT w="9525" cap="flat" cmpd="sng">
                      <a:solidFill>
                        <a:srgbClr val="D9D9E3"/>
                      </a:solidFill>
                      <a:prstDash val="solid"/>
                      <a:round/>
                      <a:headEnd type="none" w="sm" len="sm"/>
                      <a:tailEnd type="none" w="sm" len="sm"/>
                    </a:lnT>
                    <a:lnB cap="flat" cmpd="sng">
                      <a:solidFill>
                        <a:srgbClr val="D9D9E3"/>
                      </a:solidFill>
                      <a:prstDash val="solid"/>
                      <a:round/>
                      <a:headEnd type="none" w="sm" len="sm"/>
                      <a:tailEnd type="none" w="sm" len="sm"/>
                    </a:lnB>
                  </a:tcPr>
                </a:tc>
                <a:tc>
                  <a:txBody>
                    <a:bodyPr/>
                    <a:lstStyle/>
                    <a:p>
                      <a:pPr marL="0" lvl="0" indent="0" algn="l" rtl="0">
                        <a:lnSpc>
                          <a:spcPct val="171428"/>
                        </a:lnSpc>
                        <a:spcBef>
                          <a:spcPts val="0"/>
                        </a:spcBef>
                        <a:spcAft>
                          <a:spcPts val="0"/>
                        </a:spcAft>
                        <a:buNone/>
                      </a:pPr>
                      <a:r>
                        <a:rPr lang="en" sz="950">
                          <a:latin typeface="Old Standard TT"/>
                          <a:ea typeface="Old Standard TT"/>
                          <a:cs typeface="Old Standard TT"/>
                          <a:sym typeface="Old Standard TT"/>
                        </a:rPr>
                        <a:t>High</a:t>
                      </a:r>
                      <a:endParaRPr sz="950">
                        <a:latin typeface="Old Standard TT"/>
                        <a:ea typeface="Old Standard TT"/>
                        <a:cs typeface="Old Standard TT"/>
                        <a:sym typeface="Old Standard TT"/>
                      </a:endParaRPr>
                    </a:p>
                  </a:txBody>
                  <a:tcPr marL="63500" marR="63500" marT="63500" marB="63500" anchor="ctr">
                    <a:lnL w="9525" cap="flat" cmpd="sng">
                      <a:solidFill>
                        <a:srgbClr val="D9D9E3"/>
                      </a:solidFill>
                      <a:prstDash val="solid"/>
                      <a:round/>
                      <a:headEnd type="none" w="sm" len="sm"/>
                      <a:tailEnd type="none" w="sm" len="sm"/>
                    </a:lnL>
                    <a:lnR w="9525" cap="flat" cmpd="sng">
                      <a:solidFill>
                        <a:srgbClr val="D9D9E3"/>
                      </a:solidFill>
                      <a:prstDash val="solid"/>
                      <a:round/>
                      <a:headEnd type="none" w="sm" len="sm"/>
                      <a:tailEnd type="none" w="sm" len="sm"/>
                    </a:lnR>
                    <a:lnT w="9525" cap="flat" cmpd="sng">
                      <a:solidFill>
                        <a:srgbClr val="D9D9E3"/>
                      </a:solidFill>
                      <a:prstDash val="solid"/>
                      <a:round/>
                      <a:headEnd type="none" w="sm" len="sm"/>
                      <a:tailEnd type="none" w="sm" len="sm"/>
                    </a:lnT>
                    <a:lnB cap="flat" cmpd="sng">
                      <a:solidFill>
                        <a:srgbClr val="D9D9E3"/>
                      </a:solidFill>
                      <a:prstDash val="solid"/>
                      <a:round/>
                      <a:headEnd type="none" w="sm" len="sm"/>
                      <a:tailEnd type="none" w="sm" len="sm"/>
                    </a:lnB>
                  </a:tcPr>
                </a:tc>
                <a:tc>
                  <a:txBody>
                    <a:bodyPr/>
                    <a:lstStyle/>
                    <a:p>
                      <a:pPr marL="0" lvl="0" indent="0" algn="l" rtl="0">
                        <a:lnSpc>
                          <a:spcPct val="171428"/>
                        </a:lnSpc>
                        <a:spcBef>
                          <a:spcPts val="0"/>
                        </a:spcBef>
                        <a:spcAft>
                          <a:spcPts val="0"/>
                        </a:spcAft>
                        <a:buNone/>
                      </a:pPr>
                      <a:r>
                        <a:rPr lang="en" sz="950">
                          <a:latin typeface="Old Standard TT"/>
                          <a:ea typeface="Old Standard TT"/>
                          <a:cs typeface="Old Standard TT"/>
                          <a:sym typeface="Old Standard TT"/>
                        </a:rPr>
                        <a:t>1.0</a:t>
                      </a:r>
                      <a:endParaRPr sz="950">
                        <a:latin typeface="Old Standard TT"/>
                        <a:ea typeface="Old Standard TT"/>
                        <a:cs typeface="Old Standard TT"/>
                        <a:sym typeface="Old Standard TT"/>
                      </a:endParaRPr>
                    </a:p>
                  </a:txBody>
                  <a:tcPr marL="63500" marR="63500" marT="63500" marB="63500" anchor="ctr">
                    <a:lnL w="9525" cap="flat" cmpd="sng">
                      <a:solidFill>
                        <a:srgbClr val="D9D9E3"/>
                      </a:solidFill>
                      <a:prstDash val="solid"/>
                      <a:round/>
                      <a:headEnd type="none" w="sm" len="sm"/>
                      <a:tailEnd type="none" w="sm" len="sm"/>
                    </a:lnL>
                    <a:lnR w="9525" cap="flat" cmpd="sng">
                      <a:solidFill>
                        <a:srgbClr val="D9D9E3"/>
                      </a:solidFill>
                      <a:prstDash val="solid"/>
                      <a:round/>
                      <a:headEnd type="none" w="sm" len="sm"/>
                      <a:tailEnd type="none" w="sm" len="sm"/>
                    </a:lnR>
                    <a:lnT w="9525" cap="flat" cmpd="sng">
                      <a:solidFill>
                        <a:srgbClr val="D9D9E3"/>
                      </a:solidFill>
                      <a:prstDash val="solid"/>
                      <a:round/>
                      <a:headEnd type="none" w="sm" len="sm"/>
                      <a:tailEnd type="none" w="sm" len="sm"/>
                    </a:lnT>
                    <a:lnB cap="flat" cmpd="sng">
                      <a:solidFill>
                        <a:srgbClr val="D9D9E3"/>
                      </a:solidFill>
                      <a:prstDash val="solid"/>
                      <a:round/>
                      <a:headEnd type="none" w="sm" len="sm"/>
                      <a:tailEnd type="none" w="sm" len="sm"/>
                    </a:lnB>
                  </a:tcPr>
                </a:tc>
                <a:tc>
                  <a:txBody>
                    <a:bodyPr/>
                    <a:lstStyle/>
                    <a:p>
                      <a:pPr marL="0" lvl="0" indent="0" algn="l" rtl="0">
                        <a:lnSpc>
                          <a:spcPct val="171428"/>
                        </a:lnSpc>
                        <a:spcBef>
                          <a:spcPts val="0"/>
                        </a:spcBef>
                        <a:spcAft>
                          <a:spcPts val="0"/>
                        </a:spcAft>
                        <a:buNone/>
                      </a:pPr>
                      <a:r>
                        <a:rPr lang="en" sz="950">
                          <a:latin typeface="Old Standard TT"/>
                          <a:ea typeface="Old Standard TT"/>
                          <a:cs typeface="Old Standard TT"/>
                          <a:sym typeface="Old Standard TT"/>
                        </a:rPr>
                        <a:t>100</a:t>
                      </a:r>
                      <a:endParaRPr sz="950">
                        <a:latin typeface="Old Standard TT"/>
                        <a:ea typeface="Old Standard TT"/>
                        <a:cs typeface="Old Standard TT"/>
                        <a:sym typeface="Old Standard TT"/>
                      </a:endParaRPr>
                    </a:p>
                  </a:txBody>
                  <a:tcPr marL="63500" marR="63500" marT="63500" marB="63500" anchor="ctr">
                    <a:lnL w="9525" cap="flat" cmpd="sng">
                      <a:solidFill>
                        <a:srgbClr val="D9D9E3"/>
                      </a:solidFill>
                      <a:prstDash val="solid"/>
                      <a:round/>
                      <a:headEnd type="none" w="sm" len="sm"/>
                      <a:tailEnd type="none" w="sm" len="sm"/>
                    </a:lnL>
                    <a:lnR w="9525" cap="flat" cmpd="sng">
                      <a:solidFill>
                        <a:srgbClr val="D9D9E3"/>
                      </a:solidFill>
                      <a:prstDash val="solid"/>
                      <a:round/>
                      <a:headEnd type="none" w="sm" len="sm"/>
                      <a:tailEnd type="none" w="sm" len="sm"/>
                    </a:lnR>
                    <a:lnT w="9525" cap="flat" cmpd="sng">
                      <a:solidFill>
                        <a:srgbClr val="D9D9E3"/>
                      </a:solidFill>
                      <a:prstDash val="solid"/>
                      <a:round/>
                      <a:headEnd type="none" w="sm" len="sm"/>
                      <a:tailEnd type="none" w="sm" len="sm"/>
                    </a:lnT>
                    <a:lnB cap="flat" cmpd="sng">
                      <a:solidFill>
                        <a:srgbClr val="D9D9E3"/>
                      </a:solidFill>
                      <a:prstDash val="solid"/>
                      <a:round/>
                      <a:headEnd type="none" w="sm" len="sm"/>
                      <a:tailEnd type="none" w="sm" len="sm"/>
                    </a:lnB>
                  </a:tcPr>
                </a:tc>
                <a:extLst>
                  <a:ext uri="{0D108BD9-81ED-4DB2-BD59-A6C34878D82A}">
                    <a16:rowId xmlns:a16="http://schemas.microsoft.com/office/drawing/2014/main" val="10001"/>
                  </a:ext>
                </a:extLst>
              </a:tr>
              <a:tr h="687475">
                <a:tc>
                  <a:txBody>
                    <a:bodyPr/>
                    <a:lstStyle/>
                    <a:p>
                      <a:pPr marL="0" lvl="0" indent="0" algn="l" rtl="0">
                        <a:lnSpc>
                          <a:spcPct val="171428"/>
                        </a:lnSpc>
                        <a:spcBef>
                          <a:spcPts val="0"/>
                        </a:spcBef>
                        <a:spcAft>
                          <a:spcPts val="0"/>
                        </a:spcAft>
                        <a:buNone/>
                      </a:pPr>
                      <a:r>
                        <a:rPr lang="en" sz="950">
                          <a:latin typeface="Old Standard TT"/>
                          <a:ea typeface="Old Standard TT"/>
                          <a:cs typeface="Old Standard TT"/>
                          <a:sym typeface="Old Standard TT"/>
                        </a:rPr>
                        <a:t>Security Policies</a:t>
                      </a:r>
                      <a:endParaRPr sz="950">
                        <a:latin typeface="Old Standard TT"/>
                        <a:ea typeface="Old Standard TT"/>
                        <a:cs typeface="Old Standard TT"/>
                        <a:sym typeface="Old Standard TT"/>
                      </a:endParaRPr>
                    </a:p>
                  </a:txBody>
                  <a:tcPr marL="63500" marR="63500" marT="63500" marB="63500" anchor="ctr">
                    <a:lnL w="9525" cap="flat" cmpd="sng">
                      <a:solidFill>
                        <a:srgbClr val="D9D9E3"/>
                      </a:solidFill>
                      <a:prstDash val="solid"/>
                      <a:round/>
                      <a:headEnd type="none" w="sm" len="sm"/>
                      <a:tailEnd type="none" w="sm" len="sm"/>
                    </a:lnL>
                    <a:lnR w="9525" cap="flat" cmpd="sng">
                      <a:solidFill>
                        <a:srgbClr val="D9D9E3"/>
                      </a:solidFill>
                      <a:prstDash val="solid"/>
                      <a:round/>
                      <a:headEnd type="none" w="sm" len="sm"/>
                      <a:tailEnd type="none" w="sm" len="sm"/>
                    </a:lnR>
                    <a:lnT cap="flat" cmpd="sng">
                      <a:solidFill>
                        <a:srgbClr val="D9D9E3"/>
                      </a:solidFill>
                      <a:prstDash val="solid"/>
                      <a:round/>
                      <a:headEnd type="none" w="sm" len="sm"/>
                      <a:tailEnd type="none" w="sm" len="sm"/>
                    </a:lnT>
                    <a:lnB cap="flat" cmpd="sng">
                      <a:solidFill>
                        <a:srgbClr val="D9D9E3"/>
                      </a:solidFill>
                      <a:prstDash val="solid"/>
                      <a:round/>
                      <a:headEnd type="none" w="sm" len="sm"/>
                      <a:tailEnd type="none" w="sm" len="sm"/>
                    </a:lnB>
                  </a:tcPr>
                </a:tc>
                <a:tc>
                  <a:txBody>
                    <a:bodyPr/>
                    <a:lstStyle/>
                    <a:p>
                      <a:pPr marL="0" lvl="0" indent="0" algn="l" rtl="0">
                        <a:lnSpc>
                          <a:spcPct val="171428"/>
                        </a:lnSpc>
                        <a:spcBef>
                          <a:spcPts val="0"/>
                        </a:spcBef>
                        <a:spcAft>
                          <a:spcPts val="0"/>
                        </a:spcAft>
                        <a:buNone/>
                      </a:pPr>
                      <a:r>
                        <a:rPr lang="en" sz="950">
                          <a:latin typeface="Old Standard TT"/>
                          <a:ea typeface="Old Standard TT"/>
                          <a:cs typeface="Old Standard TT"/>
                          <a:sym typeface="Old Standard TT"/>
                        </a:rPr>
                        <a:t>Lack of Employee Training</a:t>
                      </a:r>
                      <a:endParaRPr sz="950">
                        <a:latin typeface="Old Standard TT"/>
                        <a:ea typeface="Old Standard TT"/>
                        <a:cs typeface="Old Standard TT"/>
                        <a:sym typeface="Old Standard TT"/>
                      </a:endParaRPr>
                    </a:p>
                  </a:txBody>
                  <a:tcPr marL="63500" marR="63500" marT="63500" marB="63500" anchor="ctr">
                    <a:lnL w="9525" cap="flat" cmpd="sng">
                      <a:solidFill>
                        <a:srgbClr val="D9D9E3"/>
                      </a:solidFill>
                      <a:prstDash val="solid"/>
                      <a:round/>
                      <a:headEnd type="none" w="sm" len="sm"/>
                      <a:tailEnd type="none" w="sm" len="sm"/>
                    </a:lnL>
                    <a:lnR w="9525" cap="flat" cmpd="sng">
                      <a:solidFill>
                        <a:srgbClr val="D9D9E3"/>
                      </a:solidFill>
                      <a:prstDash val="solid"/>
                      <a:round/>
                      <a:headEnd type="none" w="sm" len="sm"/>
                      <a:tailEnd type="none" w="sm" len="sm"/>
                    </a:lnR>
                    <a:lnT cap="flat" cmpd="sng">
                      <a:solidFill>
                        <a:srgbClr val="D9D9E3"/>
                      </a:solidFill>
                      <a:prstDash val="solid"/>
                      <a:round/>
                      <a:headEnd type="none" w="sm" len="sm"/>
                      <a:tailEnd type="none" w="sm" len="sm"/>
                    </a:lnT>
                    <a:lnB cap="flat" cmpd="sng">
                      <a:solidFill>
                        <a:srgbClr val="D9D9E3"/>
                      </a:solidFill>
                      <a:prstDash val="solid"/>
                      <a:round/>
                      <a:headEnd type="none" w="sm" len="sm"/>
                      <a:tailEnd type="none" w="sm" len="sm"/>
                    </a:lnB>
                  </a:tcPr>
                </a:tc>
                <a:tc>
                  <a:txBody>
                    <a:bodyPr/>
                    <a:lstStyle/>
                    <a:p>
                      <a:pPr marL="0" lvl="0" indent="0" algn="l" rtl="0">
                        <a:lnSpc>
                          <a:spcPct val="171428"/>
                        </a:lnSpc>
                        <a:spcBef>
                          <a:spcPts val="0"/>
                        </a:spcBef>
                        <a:spcAft>
                          <a:spcPts val="0"/>
                        </a:spcAft>
                        <a:buNone/>
                      </a:pPr>
                      <a:r>
                        <a:rPr lang="en" sz="950">
                          <a:latin typeface="Old Standard TT"/>
                          <a:ea typeface="Old Standard TT"/>
                          <a:cs typeface="Old Standard TT"/>
                          <a:sym typeface="Old Standard TT"/>
                        </a:rPr>
                        <a:t>Competitors</a:t>
                      </a:r>
                      <a:endParaRPr sz="950">
                        <a:latin typeface="Old Standard TT"/>
                        <a:ea typeface="Old Standard TT"/>
                        <a:cs typeface="Old Standard TT"/>
                        <a:sym typeface="Old Standard TT"/>
                      </a:endParaRPr>
                    </a:p>
                  </a:txBody>
                  <a:tcPr marL="63500" marR="63500" marT="63500" marB="63500" anchor="ctr">
                    <a:lnL w="9525" cap="flat" cmpd="sng">
                      <a:solidFill>
                        <a:srgbClr val="D9D9E3"/>
                      </a:solidFill>
                      <a:prstDash val="solid"/>
                      <a:round/>
                      <a:headEnd type="none" w="sm" len="sm"/>
                      <a:tailEnd type="none" w="sm" len="sm"/>
                    </a:lnL>
                    <a:lnR w="9525" cap="flat" cmpd="sng">
                      <a:solidFill>
                        <a:srgbClr val="D9D9E3"/>
                      </a:solidFill>
                      <a:prstDash val="solid"/>
                      <a:round/>
                      <a:headEnd type="none" w="sm" len="sm"/>
                      <a:tailEnd type="none" w="sm" len="sm"/>
                    </a:lnR>
                    <a:lnT cap="flat" cmpd="sng">
                      <a:solidFill>
                        <a:srgbClr val="D9D9E3"/>
                      </a:solidFill>
                      <a:prstDash val="solid"/>
                      <a:round/>
                      <a:headEnd type="none" w="sm" len="sm"/>
                      <a:tailEnd type="none" w="sm" len="sm"/>
                    </a:lnT>
                    <a:lnB cap="flat" cmpd="sng">
                      <a:solidFill>
                        <a:srgbClr val="D9D9E3"/>
                      </a:solidFill>
                      <a:prstDash val="solid"/>
                      <a:round/>
                      <a:headEnd type="none" w="sm" len="sm"/>
                      <a:tailEnd type="none" w="sm" len="sm"/>
                    </a:lnB>
                  </a:tcPr>
                </a:tc>
                <a:tc>
                  <a:txBody>
                    <a:bodyPr/>
                    <a:lstStyle/>
                    <a:p>
                      <a:pPr marL="0" lvl="0" indent="0" algn="l" rtl="0">
                        <a:lnSpc>
                          <a:spcPct val="171428"/>
                        </a:lnSpc>
                        <a:spcBef>
                          <a:spcPts val="0"/>
                        </a:spcBef>
                        <a:spcAft>
                          <a:spcPts val="0"/>
                        </a:spcAft>
                        <a:buNone/>
                      </a:pPr>
                      <a:r>
                        <a:rPr lang="en" sz="950">
                          <a:latin typeface="Old Standard TT"/>
                          <a:ea typeface="Old Standard TT"/>
                          <a:cs typeface="Old Standard TT"/>
                          <a:sym typeface="Old Standard TT"/>
                        </a:rPr>
                        <a:t>Social Engineering Attacks</a:t>
                      </a:r>
                      <a:endParaRPr sz="950">
                        <a:latin typeface="Old Standard TT"/>
                        <a:ea typeface="Old Standard TT"/>
                        <a:cs typeface="Old Standard TT"/>
                        <a:sym typeface="Old Standard TT"/>
                      </a:endParaRPr>
                    </a:p>
                  </a:txBody>
                  <a:tcPr marL="63500" marR="63500" marT="63500" marB="63500" anchor="ctr">
                    <a:lnL w="9525" cap="flat" cmpd="sng">
                      <a:solidFill>
                        <a:srgbClr val="D9D9E3"/>
                      </a:solidFill>
                      <a:prstDash val="solid"/>
                      <a:round/>
                      <a:headEnd type="none" w="sm" len="sm"/>
                      <a:tailEnd type="none" w="sm" len="sm"/>
                    </a:lnL>
                    <a:lnR w="9525" cap="flat" cmpd="sng">
                      <a:solidFill>
                        <a:srgbClr val="D9D9E3"/>
                      </a:solidFill>
                      <a:prstDash val="solid"/>
                      <a:round/>
                      <a:headEnd type="none" w="sm" len="sm"/>
                      <a:tailEnd type="none" w="sm" len="sm"/>
                    </a:lnR>
                    <a:lnT cap="flat" cmpd="sng">
                      <a:solidFill>
                        <a:srgbClr val="D9D9E3"/>
                      </a:solidFill>
                      <a:prstDash val="solid"/>
                      <a:round/>
                      <a:headEnd type="none" w="sm" len="sm"/>
                      <a:tailEnd type="none" w="sm" len="sm"/>
                    </a:lnT>
                    <a:lnB cap="flat" cmpd="sng">
                      <a:solidFill>
                        <a:srgbClr val="D9D9E3"/>
                      </a:solidFill>
                      <a:prstDash val="solid"/>
                      <a:round/>
                      <a:headEnd type="none" w="sm" len="sm"/>
                      <a:tailEnd type="none" w="sm" len="sm"/>
                    </a:lnB>
                  </a:tcPr>
                </a:tc>
                <a:tc>
                  <a:txBody>
                    <a:bodyPr/>
                    <a:lstStyle/>
                    <a:p>
                      <a:pPr marL="0" lvl="0" indent="0" algn="l" rtl="0">
                        <a:lnSpc>
                          <a:spcPct val="171428"/>
                        </a:lnSpc>
                        <a:spcBef>
                          <a:spcPts val="0"/>
                        </a:spcBef>
                        <a:spcAft>
                          <a:spcPts val="0"/>
                        </a:spcAft>
                        <a:buNone/>
                      </a:pPr>
                      <a:r>
                        <a:rPr lang="en" sz="950">
                          <a:latin typeface="Old Standard TT"/>
                          <a:ea typeface="Old Standard TT"/>
                          <a:cs typeface="Old Standard TT"/>
                          <a:sym typeface="Old Standard TT"/>
                        </a:rPr>
                        <a:t>Medium</a:t>
                      </a:r>
                      <a:endParaRPr sz="950">
                        <a:latin typeface="Old Standard TT"/>
                        <a:ea typeface="Old Standard TT"/>
                        <a:cs typeface="Old Standard TT"/>
                        <a:sym typeface="Old Standard TT"/>
                      </a:endParaRPr>
                    </a:p>
                  </a:txBody>
                  <a:tcPr marL="63500" marR="63500" marT="63500" marB="63500" anchor="ctr">
                    <a:lnL w="9525" cap="flat" cmpd="sng">
                      <a:solidFill>
                        <a:srgbClr val="D9D9E3"/>
                      </a:solidFill>
                      <a:prstDash val="solid"/>
                      <a:round/>
                      <a:headEnd type="none" w="sm" len="sm"/>
                      <a:tailEnd type="none" w="sm" len="sm"/>
                    </a:lnL>
                    <a:lnR w="9525" cap="flat" cmpd="sng">
                      <a:solidFill>
                        <a:srgbClr val="D9D9E3"/>
                      </a:solidFill>
                      <a:prstDash val="solid"/>
                      <a:round/>
                      <a:headEnd type="none" w="sm" len="sm"/>
                      <a:tailEnd type="none" w="sm" len="sm"/>
                    </a:lnR>
                    <a:lnT cap="flat" cmpd="sng">
                      <a:solidFill>
                        <a:srgbClr val="D9D9E3"/>
                      </a:solidFill>
                      <a:prstDash val="solid"/>
                      <a:round/>
                      <a:headEnd type="none" w="sm" len="sm"/>
                      <a:tailEnd type="none" w="sm" len="sm"/>
                    </a:lnT>
                    <a:lnB cap="flat" cmpd="sng">
                      <a:solidFill>
                        <a:srgbClr val="D9D9E3"/>
                      </a:solidFill>
                      <a:prstDash val="solid"/>
                      <a:round/>
                      <a:headEnd type="none" w="sm" len="sm"/>
                      <a:tailEnd type="none" w="sm" len="sm"/>
                    </a:lnB>
                  </a:tcPr>
                </a:tc>
                <a:tc>
                  <a:txBody>
                    <a:bodyPr/>
                    <a:lstStyle/>
                    <a:p>
                      <a:pPr marL="0" lvl="0" indent="0" algn="l" rtl="0">
                        <a:lnSpc>
                          <a:spcPct val="171428"/>
                        </a:lnSpc>
                        <a:spcBef>
                          <a:spcPts val="0"/>
                        </a:spcBef>
                        <a:spcAft>
                          <a:spcPts val="0"/>
                        </a:spcAft>
                        <a:buNone/>
                      </a:pPr>
                      <a:r>
                        <a:rPr lang="en" sz="950">
                          <a:latin typeface="Old Standard TT"/>
                          <a:ea typeface="Old Standard TT"/>
                          <a:cs typeface="Old Standard TT"/>
                          <a:sym typeface="Old Standard TT"/>
                        </a:rPr>
                        <a:t>0.5</a:t>
                      </a:r>
                      <a:endParaRPr sz="950">
                        <a:latin typeface="Old Standard TT"/>
                        <a:ea typeface="Old Standard TT"/>
                        <a:cs typeface="Old Standard TT"/>
                        <a:sym typeface="Old Standard TT"/>
                      </a:endParaRPr>
                    </a:p>
                  </a:txBody>
                  <a:tcPr marL="63500" marR="63500" marT="63500" marB="63500" anchor="ctr">
                    <a:lnL w="9525" cap="flat" cmpd="sng">
                      <a:solidFill>
                        <a:srgbClr val="D9D9E3"/>
                      </a:solidFill>
                      <a:prstDash val="solid"/>
                      <a:round/>
                      <a:headEnd type="none" w="sm" len="sm"/>
                      <a:tailEnd type="none" w="sm" len="sm"/>
                    </a:lnL>
                    <a:lnR w="9525" cap="flat" cmpd="sng">
                      <a:solidFill>
                        <a:srgbClr val="D9D9E3"/>
                      </a:solidFill>
                      <a:prstDash val="solid"/>
                      <a:round/>
                      <a:headEnd type="none" w="sm" len="sm"/>
                      <a:tailEnd type="none" w="sm" len="sm"/>
                    </a:lnR>
                    <a:lnT cap="flat" cmpd="sng">
                      <a:solidFill>
                        <a:srgbClr val="D9D9E3"/>
                      </a:solidFill>
                      <a:prstDash val="solid"/>
                      <a:round/>
                      <a:headEnd type="none" w="sm" len="sm"/>
                      <a:tailEnd type="none" w="sm" len="sm"/>
                    </a:lnT>
                    <a:lnB cap="flat" cmpd="sng">
                      <a:solidFill>
                        <a:srgbClr val="D9D9E3"/>
                      </a:solidFill>
                      <a:prstDash val="solid"/>
                      <a:round/>
                      <a:headEnd type="none" w="sm" len="sm"/>
                      <a:tailEnd type="none" w="sm" len="sm"/>
                    </a:lnB>
                  </a:tcPr>
                </a:tc>
                <a:tc>
                  <a:txBody>
                    <a:bodyPr/>
                    <a:lstStyle/>
                    <a:p>
                      <a:pPr marL="0" lvl="0" indent="0" algn="l" rtl="0">
                        <a:lnSpc>
                          <a:spcPct val="171428"/>
                        </a:lnSpc>
                        <a:spcBef>
                          <a:spcPts val="0"/>
                        </a:spcBef>
                        <a:spcAft>
                          <a:spcPts val="0"/>
                        </a:spcAft>
                        <a:buNone/>
                      </a:pPr>
                      <a:r>
                        <a:rPr lang="en" sz="950">
                          <a:latin typeface="Old Standard TT"/>
                          <a:ea typeface="Old Standard TT"/>
                          <a:cs typeface="Old Standard TT"/>
                          <a:sym typeface="Old Standard TT"/>
                        </a:rPr>
                        <a:t>25</a:t>
                      </a:r>
                      <a:endParaRPr sz="950">
                        <a:latin typeface="Old Standard TT"/>
                        <a:ea typeface="Old Standard TT"/>
                        <a:cs typeface="Old Standard TT"/>
                        <a:sym typeface="Old Standard TT"/>
                      </a:endParaRPr>
                    </a:p>
                  </a:txBody>
                  <a:tcPr marL="63500" marR="63500" marT="63500" marB="63500" anchor="ctr">
                    <a:lnL w="9525" cap="flat" cmpd="sng">
                      <a:solidFill>
                        <a:srgbClr val="D9D9E3"/>
                      </a:solidFill>
                      <a:prstDash val="solid"/>
                      <a:round/>
                      <a:headEnd type="none" w="sm" len="sm"/>
                      <a:tailEnd type="none" w="sm" len="sm"/>
                    </a:lnL>
                    <a:lnR w="9525" cap="flat" cmpd="sng">
                      <a:solidFill>
                        <a:srgbClr val="D9D9E3"/>
                      </a:solidFill>
                      <a:prstDash val="solid"/>
                      <a:round/>
                      <a:headEnd type="none" w="sm" len="sm"/>
                      <a:tailEnd type="none" w="sm" len="sm"/>
                    </a:lnR>
                    <a:lnT cap="flat" cmpd="sng">
                      <a:solidFill>
                        <a:srgbClr val="D9D9E3"/>
                      </a:solidFill>
                      <a:prstDash val="solid"/>
                      <a:round/>
                      <a:headEnd type="none" w="sm" len="sm"/>
                      <a:tailEnd type="none" w="sm" len="sm"/>
                    </a:lnT>
                    <a:lnB cap="flat" cmpd="sng">
                      <a:solidFill>
                        <a:srgbClr val="D9D9E3"/>
                      </a:solidFill>
                      <a:prstDash val="solid"/>
                      <a:round/>
                      <a:headEnd type="none" w="sm" len="sm"/>
                      <a:tailEnd type="none" w="sm" len="sm"/>
                    </a:lnB>
                  </a:tcPr>
                </a:tc>
                <a:extLst>
                  <a:ext uri="{0D108BD9-81ED-4DB2-BD59-A6C34878D82A}">
                    <a16:rowId xmlns:a16="http://schemas.microsoft.com/office/drawing/2014/main" val="10002"/>
                  </a:ext>
                </a:extLst>
              </a:tr>
              <a:tr h="687475">
                <a:tc>
                  <a:txBody>
                    <a:bodyPr/>
                    <a:lstStyle/>
                    <a:p>
                      <a:pPr marL="0" lvl="0" indent="0" algn="l" rtl="0">
                        <a:lnSpc>
                          <a:spcPct val="171428"/>
                        </a:lnSpc>
                        <a:spcBef>
                          <a:spcPts val="0"/>
                        </a:spcBef>
                        <a:spcAft>
                          <a:spcPts val="0"/>
                        </a:spcAft>
                        <a:buNone/>
                      </a:pPr>
                      <a:r>
                        <a:rPr lang="en" sz="950">
                          <a:latin typeface="Old Standard TT"/>
                          <a:ea typeface="Old Standard TT"/>
                          <a:cs typeface="Old Standard TT"/>
                          <a:sym typeface="Old Standard TT"/>
                        </a:rPr>
                        <a:t>Threat Intelligence</a:t>
                      </a:r>
                      <a:endParaRPr sz="950">
                        <a:latin typeface="Old Standard TT"/>
                        <a:ea typeface="Old Standard TT"/>
                        <a:cs typeface="Old Standard TT"/>
                        <a:sym typeface="Old Standard TT"/>
                      </a:endParaRPr>
                    </a:p>
                  </a:txBody>
                  <a:tcPr marL="63500" marR="63500" marT="63500" marB="63500" anchor="ctr">
                    <a:lnL w="9525" cap="flat" cmpd="sng">
                      <a:solidFill>
                        <a:srgbClr val="D9D9E3"/>
                      </a:solidFill>
                      <a:prstDash val="solid"/>
                      <a:round/>
                      <a:headEnd type="none" w="sm" len="sm"/>
                      <a:tailEnd type="none" w="sm" len="sm"/>
                    </a:lnL>
                    <a:lnR w="9525" cap="flat" cmpd="sng">
                      <a:solidFill>
                        <a:srgbClr val="D9D9E3"/>
                      </a:solidFill>
                      <a:prstDash val="solid"/>
                      <a:round/>
                      <a:headEnd type="none" w="sm" len="sm"/>
                      <a:tailEnd type="none" w="sm" len="sm"/>
                    </a:lnR>
                    <a:lnT cap="flat" cmpd="sng">
                      <a:solidFill>
                        <a:srgbClr val="D9D9E3"/>
                      </a:solidFill>
                      <a:prstDash val="solid"/>
                      <a:round/>
                      <a:headEnd type="none" w="sm" len="sm"/>
                      <a:tailEnd type="none" w="sm" len="sm"/>
                    </a:lnT>
                    <a:lnB w="9525" cap="flat" cmpd="sng">
                      <a:solidFill>
                        <a:srgbClr val="D9D9E3"/>
                      </a:solidFill>
                      <a:prstDash val="solid"/>
                      <a:round/>
                      <a:headEnd type="none" w="sm" len="sm"/>
                      <a:tailEnd type="none" w="sm" len="sm"/>
                    </a:lnB>
                  </a:tcPr>
                </a:tc>
                <a:tc>
                  <a:txBody>
                    <a:bodyPr/>
                    <a:lstStyle/>
                    <a:p>
                      <a:pPr marL="0" lvl="0" indent="0" algn="l" rtl="0">
                        <a:lnSpc>
                          <a:spcPct val="171428"/>
                        </a:lnSpc>
                        <a:spcBef>
                          <a:spcPts val="0"/>
                        </a:spcBef>
                        <a:spcAft>
                          <a:spcPts val="0"/>
                        </a:spcAft>
                        <a:buNone/>
                      </a:pPr>
                      <a:r>
                        <a:rPr lang="en" sz="950">
                          <a:latin typeface="Old Standard TT"/>
                          <a:ea typeface="Old Standard TT"/>
                          <a:cs typeface="Old Standard TT"/>
                          <a:sym typeface="Old Standard TT"/>
                        </a:rPr>
                        <a:t>Inadequate Monitoring</a:t>
                      </a:r>
                      <a:endParaRPr sz="950">
                        <a:latin typeface="Old Standard TT"/>
                        <a:ea typeface="Old Standard TT"/>
                        <a:cs typeface="Old Standard TT"/>
                        <a:sym typeface="Old Standard TT"/>
                      </a:endParaRPr>
                    </a:p>
                  </a:txBody>
                  <a:tcPr marL="63500" marR="63500" marT="63500" marB="63500" anchor="ctr">
                    <a:lnL w="9525" cap="flat" cmpd="sng">
                      <a:solidFill>
                        <a:srgbClr val="D9D9E3"/>
                      </a:solidFill>
                      <a:prstDash val="solid"/>
                      <a:round/>
                      <a:headEnd type="none" w="sm" len="sm"/>
                      <a:tailEnd type="none" w="sm" len="sm"/>
                    </a:lnL>
                    <a:lnR w="9525" cap="flat" cmpd="sng">
                      <a:solidFill>
                        <a:srgbClr val="D9D9E3"/>
                      </a:solidFill>
                      <a:prstDash val="solid"/>
                      <a:round/>
                      <a:headEnd type="none" w="sm" len="sm"/>
                      <a:tailEnd type="none" w="sm" len="sm"/>
                    </a:lnR>
                    <a:lnT cap="flat" cmpd="sng">
                      <a:solidFill>
                        <a:srgbClr val="D9D9E3"/>
                      </a:solidFill>
                      <a:prstDash val="solid"/>
                      <a:round/>
                      <a:headEnd type="none" w="sm" len="sm"/>
                      <a:tailEnd type="none" w="sm" len="sm"/>
                    </a:lnT>
                    <a:lnB w="9525" cap="flat" cmpd="sng">
                      <a:solidFill>
                        <a:srgbClr val="D9D9E3"/>
                      </a:solidFill>
                      <a:prstDash val="solid"/>
                      <a:round/>
                      <a:headEnd type="none" w="sm" len="sm"/>
                      <a:tailEnd type="none" w="sm" len="sm"/>
                    </a:lnB>
                  </a:tcPr>
                </a:tc>
                <a:tc>
                  <a:txBody>
                    <a:bodyPr/>
                    <a:lstStyle/>
                    <a:p>
                      <a:pPr marL="0" lvl="0" indent="0" algn="l" rtl="0">
                        <a:lnSpc>
                          <a:spcPct val="171428"/>
                        </a:lnSpc>
                        <a:spcBef>
                          <a:spcPts val="0"/>
                        </a:spcBef>
                        <a:spcAft>
                          <a:spcPts val="0"/>
                        </a:spcAft>
                        <a:buNone/>
                      </a:pPr>
                      <a:r>
                        <a:rPr lang="en" sz="950">
                          <a:latin typeface="Old Standard TT"/>
                          <a:ea typeface="Old Standard TT"/>
                          <a:cs typeface="Old Standard TT"/>
                          <a:sym typeface="Old Standard TT"/>
                        </a:rPr>
                        <a:t>Disgruntled Employees</a:t>
                      </a:r>
                      <a:endParaRPr sz="950">
                        <a:latin typeface="Old Standard TT"/>
                        <a:ea typeface="Old Standard TT"/>
                        <a:cs typeface="Old Standard TT"/>
                        <a:sym typeface="Old Standard TT"/>
                      </a:endParaRPr>
                    </a:p>
                  </a:txBody>
                  <a:tcPr marL="63500" marR="63500" marT="63500" marB="63500" anchor="ctr">
                    <a:lnL w="9525" cap="flat" cmpd="sng">
                      <a:solidFill>
                        <a:srgbClr val="D9D9E3"/>
                      </a:solidFill>
                      <a:prstDash val="solid"/>
                      <a:round/>
                      <a:headEnd type="none" w="sm" len="sm"/>
                      <a:tailEnd type="none" w="sm" len="sm"/>
                    </a:lnL>
                    <a:lnR w="9525" cap="flat" cmpd="sng">
                      <a:solidFill>
                        <a:srgbClr val="D9D9E3"/>
                      </a:solidFill>
                      <a:prstDash val="solid"/>
                      <a:round/>
                      <a:headEnd type="none" w="sm" len="sm"/>
                      <a:tailEnd type="none" w="sm" len="sm"/>
                    </a:lnR>
                    <a:lnT cap="flat" cmpd="sng">
                      <a:solidFill>
                        <a:srgbClr val="D9D9E3"/>
                      </a:solidFill>
                      <a:prstDash val="solid"/>
                      <a:round/>
                      <a:headEnd type="none" w="sm" len="sm"/>
                      <a:tailEnd type="none" w="sm" len="sm"/>
                    </a:lnT>
                    <a:lnB w="9525" cap="flat" cmpd="sng">
                      <a:solidFill>
                        <a:srgbClr val="D9D9E3"/>
                      </a:solidFill>
                      <a:prstDash val="solid"/>
                      <a:round/>
                      <a:headEnd type="none" w="sm" len="sm"/>
                      <a:tailEnd type="none" w="sm" len="sm"/>
                    </a:lnB>
                  </a:tcPr>
                </a:tc>
                <a:tc>
                  <a:txBody>
                    <a:bodyPr/>
                    <a:lstStyle/>
                    <a:p>
                      <a:pPr marL="0" lvl="0" indent="0" algn="l" rtl="0">
                        <a:lnSpc>
                          <a:spcPct val="171428"/>
                        </a:lnSpc>
                        <a:spcBef>
                          <a:spcPts val="0"/>
                        </a:spcBef>
                        <a:spcAft>
                          <a:spcPts val="0"/>
                        </a:spcAft>
                        <a:buNone/>
                      </a:pPr>
                      <a:r>
                        <a:rPr lang="en" sz="950">
                          <a:latin typeface="Old Standard TT"/>
                          <a:ea typeface="Old Standard TT"/>
                          <a:cs typeface="Old Standard TT"/>
                          <a:sym typeface="Old Standard TT"/>
                        </a:rPr>
                        <a:t>Unauthorized Access to Threat Data</a:t>
                      </a:r>
                      <a:endParaRPr sz="950">
                        <a:latin typeface="Old Standard TT"/>
                        <a:ea typeface="Old Standard TT"/>
                        <a:cs typeface="Old Standard TT"/>
                        <a:sym typeface="Old Standard TT"/>
                      </a:endParaRPr>
                    </a:p>
                  </a:txBody>
                  <a:tcPr marL="63500" marR="63500" marT="63500" marB="63500" anchor="ctr">
                    <a:lnL w="9525" cap="flat" cmpd="sng">
                      <a:solidFill>
                        <a:srgbClr val="D9D9E3"/>
                      </a:solidFill>
                      <a:prstDash val="solid"/>
                      <a:round/>
                      <a:headEnd type="none" w="sm" len="sm"/>
                      <a:tailEnd type="none" w="sm" len="sm"/>
                    </a:lnL>
                    <a:lnR w="9525" cap="flat" cmpd="sng">
                      <a:solidFill>
                        <a:srgbClr val="D9D9E3"/>
                      </a:solidFill>
                      <a:prstDash val="solid"/>
                      <a:round/>
                      <a:headEnd type="none" w="sm" len="sm"/>
                      <a:tailEnd type="none" w="sm" len="sm"/>
                    </a:lnR>
                    <a:lnT cap="flat" cmpd="sng">
                      <a:solidFill>
                        <a:srgbClr val="D9D9E3"/>
                      </a:solidFill>
                      <a:prstDash val="solid"/>
                      <a:round/>
                      <a:headEnd type="none" w="sm" len="sm"/>
                      <a:tailEnd type="none" w="sm" len="sm"/>
                    </a:lnT>
                    <a:lnB w="9525" cap="flat" cmpd="sng">
                      <a:solidFill>
                        <a:srgbClr val="D9D9E3"/>
                      </a:solidFill>
                      <a:prstDash val="solid"/>
                      <a:round/>
                      <a:headEnd type="none" w="sm" len="sm"/>
                      <a:tailEnd type="none" w="sm" len="sm"/>
                    </a:lnB>
                  </a:tcPr>
                </a:tc>
                <a:tc>
                  <a:txBody>
                    <a:bodyPr/>
                    <a:lstStyle/>
                    <a:p>
                      <a:pPr marL="0" lvl="0" indent="0" algn="l" rtl="0">
                        <a:lnSpc>
                          <a:spcPct val="171428"/>
                        </a:lnSpc>
                        <a:spcBef>
                          <a:spcPts val="0"/>
                        </a:spcBef>
                        <a:spcAft>
                          <a:spcPts val="0"/>
                        </a:spcAft>
                        <a:buNone/>
                      </a:pPr>
                      <a:r>
                        <a:rPr lang="en" sz="950">
                          <a:latin typeface="Old Standard TT"/>
                          <a:ea typeface="Old Standard TT"/>
                          <a:cs typeface="Old Standard TT"/>
                          <a:sym typeface="Old Standard TT"/>
                        </a:rPr>
                        <a:t>High</a:t>
                      </a:r>
                      <a:endParaRPr sz="950">
                        <a:latin typeface="Old Standard TT"/>
                        <a:ea typeface="Old Standard TT"/>
                        <a:cs typeface="Old Standard TT"/>
                        <a:sym typeface="Old Standard TT"/>
                      </a:endParaRPr>
                    </a:p>
                  </a:txBody>
                  <a:tcPr marL="63500" marR="63500" marT="63500" marB="63500" anchor="ctr">
                    <a:lnL w="9525" cap="flat" cmpd="sng">
                      <a:solidFill>
                        <a:srgbClr val="D9D9E3"/>
                      </a:solidFill>
                      <a:prstDash val="solid"/>
                      <a:round/>
                      <a:headEnd type="none" w="sm" len="sm"/>
                      <a:tailEnd type="none" w="sm" len="sm"/>
                    </a:lnL>
                    <a:lnR w="9525" cap="flat" cmpd="sng">
                      <a:solidFill>
                        <a:srgbClr val="D9D9E3"/>
                      </a:solidFill>
                      <a:prstDash val="solid"/>
                      <a:round/>
                      <a:headEnd type="none" w="sm" len="sm"/>
                      <a:tailEnd type="none" w="sm" len="sm"/>
                    </a:lnR>
                    <a:lnT cap="flat" cmpd="sng">
                      <a:solidFill>
                        <a:srgbClr val="D9D9E3"/>
                      </a:solidFill>
                      <a:prstDash val="solid"/>
                      <a:round/>
                      <a:headEnd type="none" w="sm" len="sm"/>
                      <a:tailEnd type="none" w="sm" len="sm"/>
                    </a:lnT>
                    <a:lnB w="9525" cap="flat" cmpd="sng">
                      <a:solidFill>
                        <a:srgbClr val="D9D9E3"/>
                      </a:solidFill>
                      <a:prstDash val="solid"/>
                      <a:round/>
                      <a:headEnd type="none" w="sm" len="sm"/>
                      <a:tailEnd type="none" w="sm" len="sm"/>
                    </a:lnB>
                  </a:tcPr>
                </a:tc>
                <a:tc>
                  <a:txBody>
                    <a:bodyPr/>
                    <a:lstStyle/>
                    <a:p>
                      <a:pPr marL="0" lvl="0" indent="0" algn="l" rtl="0">
                        <a:lnSpc>
                          <a:spcPct val="171428"/>
                        </a:lnSpc>
                        <a:spcBef>
                          <a:spcPts val="0"/>
                        </a:spcBef>
                        <a:spcAft>
                          <a:spcPts val="0"/>
                        </a:spcAft>
                        <a:buNone/>
                      </a:pPr>
                      <a:r>
                        <a:rPr lang="en" sz="950">
                          <a:latin typeface="Old Standard TT"/>
                          <a:ea typeface="Old Standard TT"/>
                          <a:cs typeface="Old Standard TT"/>
                          <a:sym typeface="Old Standard TT"/>
                        </a:rPr>
                        <a:t>0.5</a:t>
                      </a:r>
                      <a:endParaRPr sz="950">
                        <a:latin typeface="Old Standard TT"/>
                        <a:ea typeface="Old Standard TT"/>
                        <a:cs typeface="Old Standard TT"/>
                        <a:sym typeface="Old Standard TT"/>
                      </a:endParaRPr>
                    </a:p>
                  </a:txBody>
                  <a:tcPr marL="63500" marR="63500" marT="63500" marB="63500" anchor="ctr">
                    <a:lnL w="9525" cap="flat" cmpd="sng">
                      <a:solidFill>
                        <a:srgbClr val="D9D9E3"/>
                      </a:solidFill>
                      <a:prstDash val="solid"/>
                      <a:round/>
                      <a:headEnd type="none" w="sm" len="sm"/>
                      <a:tailEnd type="none" w="sm" len="sm"/>
                    </a:lnL>
                    <a:lnR w="9525" cap="flat" cmpd="sng">
                      <a:solidFill>
                        <a:srgbClr val="D9D9E3"/>
                      </a:solidFill>
                      <a:prstDash val="solid"/>
                      <a:round/>
                      <a:headEnd type="none" w="sm" len="sm"/>
                      <a:tailEnd type="none" w="sm" len="sm"/>
                    </a:lnR>
                    <a:lnT cap="flat" cmpd="sng">
                      <a:solidFill>
                        <a:srgbClr val="D9D9E3"/>
                      </a:solidFill>
                      <a:prstDash val="solid"/>
                      <a:round/>
                      <a:headEnd type="none" w="sm" len="sm"/>
                      <a:tailEnd type="none" w="sm" len="sm"/>
                    </a:lnT>
                    <a:lnB w="9525" cap="flat" cmpd="sng">
                      <a:solidFill>
                        <a:srgbClr val="D9D9E3"/>
                      </a:solidFill>
                      <a:prstDash val="solid"/>
                      <a:round/>
                      <a:headEnd type="none" w="sm" len="sm"/>
                      <a:tailEnd type="none" w="sm" len="sm"/>
                    </a:lnB>
                  </a:tcPr>
                </a:tc>
                <a:tc>
                  <a:txBody>
                    <a:bodyPr/>
                    <a:lstStyle/>
                    <a:p>
                      <a:pPr marL="0" lvl="0" indent="0" algn="l" rtl="0">
                        <a:lnSpc>
                          <a:spcPct val="171428"/>
                        </a:lnSpc>
                        <a:spcBef>
                          <a:spcPts val="0"/>
                        </a:spcBef>
                        <a:spcAft>
                          <a:spcPts val="0"/>
                        </a:spcAft>
                        <a:buNone/>
                      </a:pPr>
                      <a:r>
                        <a:rPr lang="en" sz="950">
                          <a:latin typeface="Old Standard TT"/>
                          <a:ea typeface="Old Standard TT"/>
                          <a:cs typeface="Old Standard TT"/>
                          <a:sym typeface="Old Standard TT"/>
                        </a:rPr>
                        <a:t>50</a:t>
                      </a:r>
                      <a:endParaRPr sz="950">
                        <a:latin typeface="Old Standard TT"/>
                        <a:ea typeface="Old Standard TT"/>
                        <a:cs typeface="Old Standard TT"/>
                        <a:sym typeface="Old Standard TT"/>
                      </a:endParaRPr>
                    </a:p>
                    <a:p>
                      <a:pPr marL="0" lvl="0" indent="0" algn="l" rtl="0">
                        <a:lnSpc>
                          <a:spcPct val="171428"/>
                        </a:lnSpc>
                        <a:spcBef>
                          <a:spcPts val="0"/>
                        </a:spcBef>
                        <a:spcAft>
                          <a:spcPts val="0"/>
                        </a:spcAft>
                        <a:buNone/>
                      </a:pPr>
                      <a:endParaRPr sz="950">
                        <a:latin typeface="Old Standard TT"/>
                        <a:ea typeface="Old Standard TT"/>
                        <a:cs typeface="Old Standard TT"/>
                        <a:sym typeface="Old Standard TT"/>
                      </a:endParaRPr>
                    </a:p>
                  </a:txBody>
                  <a:tcPr marL="63500" marR="63500" marT="63500" marB="63500" anchor="ctr">
                    <a:lnL w="9525" cap="flat" cmpd="sng">
                      <a:solidFill>
                        <a:srgbClr val="D9D9E3"/>
                      </a:solidFill>
                      <a:prstDash val="solid"/>
                      <a:round/>
                      <a:headEnd type="none" w="sm" len="sm"/>
                      <a:tailEnd type="none" w="sm" len="sm"/>
                    </a:lnL>
                    <a:lnR w="9525" cap="flat" cmpd="sng">
                      <a:solidFill>
                        <a:srgbClr val="D9D9E3"/>
                      </a:solidFill>
                      <a:prstDash val="solid"/>
                      <a:round/>
                      <a:headEnd type="none" w="sm" len="sm"/>
                      <a:tailEnd type="none" w="sm" len="sm"/>
                    </a:lnR>
                    <a:lnT cap="flat" cmpd="sng">
                      <a:solidFill>
                        <a:srgbClr val="D9D9E3"/>
                      </a:solidFill>
                      <a:prstDash val="solid"/>
                      <a:round/>
                      <a:headEnd type="none" w="sm" len="sm"/>
                      <a:tailEnd type="none" w="sm" len="sm"/>
                    </a:lnT>
                    <a:lnB w="9525" cap="flat" cmpd="sng">
                      <a:solidFill>
                        <a:srgbClr val="D9D9E3"/>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pic>
        <p:nvPicPr>
          <p:cNvPr id="233" name="Google Shape;233;p35"/>
          <p:cNvPicPr preferRelativeResize="0"/>
          <p:nvPr/>
        </p:nvPicPr>
        <p:blipFill rotWithShape="1">
          <a:blip r:embed="rId3">
            <a:alphaModFix/>
          </a:blip>
          <a:srcRect t="15796"/>
          <a:stretch/>
        </p:blipFill>
        <p:spPr>
          <a:xfrm>
            <a:off x="0" y="647775"/>
            <a:ext cx="9144003" cy="3452550"/>
          </a:xfrm>
          <a:prstGeom prst="rect">
            <a:avLst/>
          </a:prstGeom>
          <a:noFill/>
          <a:ln>
            <a:noFill/>
          </a:ln>
        </p:spPr>
      </p:pic>
      <p:sp>
        <p:nvSpPr>
          <p:cNvPr id="234" name="Google Shape;234;p35"/>
          <p:cNvSpPr txBox="1"/>
          <p:nvPr/>
        </p:nvSpPr>
        <p:spPr>
          <a:xfrm>
            <a:off x="0" y="4204750"/>
            <a:ext cx="9144000" cy="581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a:buNone/>
            </a:pPr>
            <a:r>
              <a:rPr lang="en" sz="1200">
                <a:solidFill>
                  <a:schemeClr val="dk1"/>
                </a:solidFill>
                <a:latin typeface="Old Standard TT"/>
                <a:ea typeface="Old Standard TT"/>
                <a:cs typeface="Old Standard TT"/>
                <a:sym typeface="Old Standard TT"/>
              </a:rPr>
              <a:t>The basic system architecture for an ABC an email security company involves a combination of hardware, software, networks, and processes designed to detect, prevent, and respond to security threats.</a:t>
            </a:r>
            <a:endParaRPr sz="1800">
              <a:solidFill>
                <a:schemeClr val="dk2"/>
              </a:solidFill>
              <a:latin typeface="Old Standard TT"/>
              <a:ea typeface="Old Standard TT"/>
              <a:cs typeface="Old Standard TT"/>
              <a:sym typeface="Old Standard TT"/>
            </a:endParaRPr>
          </a:p>
        </p:txBody>
      </p:sp>
      <p:sp>
        <p:nvSpPr>
          <p:cNvPr id="235" name="Google Shape;235;p35"/>
          <p:cNvSpPr txBox="1"/>
          <p:nvPr/>
        </p:nvSpPr>
        <p:spPr>
          <a:xfrm>
            <a:off x="132075" y="135600"/>
            <a:ext cx="8805000" cy="7449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a:buNone/>
            </a:pPr>
            <a:r>
              <a:rPr lang="en" sz="1600" b="1">
                <a:solidFill>
                  <a:schemeClr val="dk1"/>
                </a:solidFill>
                <a:latin typeface="Old Standard TT"/>
                <a:ea typeface="Old Standard TT"/>
                <a:cs typeface="Old Standard TT"/>
                <a:sym typeface="Old Standard TT"/>
              </a:rPr>
              <a:t>Appendix C					Basic System Architecture</a:t>
            </a:r>
            <a:endParaRPr sz="1600" b="1">
              <a:solidFill>
                <a:schemeClr val="dk1"/>
              </a:solidFill>
              <a:latin typeface="Old Standard TT"/>
              <a:ea typeface="Old Standard TT"/>
              <a:cs typeface="Old Standard TT"/>
              <a:sym typeface="Old Standard TT"/>
            </a:endParaRPr>
          </a:p>
          <a:p>
            <a:pPr marL="0" lvl="0" indent="0" algn="l" rtl="0">
              <a:spcBef>
                <a:spcPts val="0"/>
              </a:spcBef>
              <a:spcAft>
                <a:spcPts val="0"/>
              </a:spcAft>
              <a:buNone/>
            </a:pPr>
            <a:endParaRPr sz="1800">
              <a:solidFill>
                <a:schemeClr val="dk1"/>
              </a:solidFill>
              <a:latin typeface="Old Standard TT"/>
              <a:ea typeface="Old Standard TT"/>
              <a:cs typeface="Old Standard TT"/>
              <a:sym typeface="Old Standard TT"/>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36"/>
          <p:cNvSpPr txBox="1">
            <a:spLocks noGrp="1"/>
          </p:cNvSpPr>
          <p:nvPr>
            <p:ph type="title"/>
          </p:nvPr>
        </p:nvSpPr>
        <p:spPr>
          <a:xfrm>
            <a:off x="195925" y="130150"/>
            <a:ext cx="8520600" cy="572700"/>
          </a:xfrm>
          <a:prstGeom prst="rect">
            <a:avLst/>
          </a:prstGeom>
        </p:spPr>
        <p:txBody>
          <a:bodyPr spcFirstLastPara="1" wrap="square" lIns="91425" tIns="91425" rIns="91425" bIns="91425" anchor="t" anchorCtr="0">
            <a:normAutofit fontScale="90000"/>
          </a:bodyPr>
          <a:lstStyle/>
          <a:p>
            <a:pPr marL="0" lvl="0" indent="0" algn="ctr" rtl="0">
              <a:lnSpc>
                <a:spcPct val="115000"/>
              </a:lnSpc>
              <a:spcBef>
                <a:spcPts val="0"/>
              </a:spcBef>
              <a:spcAft>
                <a:spcPts val="0"/>
              </a:spcAft>
              <a:buClr>
                <a:schemeClr val="dk1"/>
              </a:buClr>
              <a:buSzPct val="64705"/>
              <a:buFont typeface="Arial"/>
              <a:buNone/>
            </a:pPr>
            <a:r>
              <a:rPr lang="en" sz="1700" b="1"/>
              <a:t>Explanation : Security System Components</a:t>
            </a:r>
            <a:endParaRPr sz="1700" b="1"/>
          </a:p>
          <a:p>
            <a:pPr marL="0" lvl="0" indent="0" algn="l" rtl="0">
              <a:spcBef>
                <a:spcPts val="0"/>
              </a:spcBef>
              <a:spcAft>
                <a:spcPts val="0"/>
              </a:spcAft>
              <a:buNone/>
            </a:pPr>
            <a:endParaRPr/>
          </a:p>
        </p:txBody>
      </p:sp>
      <p:sp>
        <p:nvSpPr>
          <p:cNvPr id="241" name="Google Shape;241;p36"/>
          <p:cNvSpPr txBox="1">
            <a:spLocks noGrp="1"/>
          </p:cNvSpPr>
          <p:nvPr>
            <p:ph type="body" idx="1"/>
          </p:nvPr>
        </p:nvSpPr>
        <p:spPr>
          <a:xfrm>
            <a:off x="60150" y="208600"/>
            <a:ext cx="9023700" cy="121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b="1"/>
          </a:p>
          <a:p>
            <a:pPr marL="0" lvl="0" indent="0" algn="l" rtl="0">
              <a:spcBef>
                <a:spcPts val="0"/>
              </a:spcBef>
              <a:spcAft>
                <a:spcPts val="0"/>
              </a:spcAft>
              <a:buClr>
                <a:schemeClr val="dk1"/>
              </a:buClr>
              <a:buSzPts val="1100"/>
              <a:buFont typeface="Arial"/>
              <a:buNone/>
            </a:pPr>
            <a:endParaRPr sz="1200" b="1"/>
          </a:p>
          <a:p>
            <a:pPr marL="0" lvl="0" indent="0" algn="l" rtl="0">
              <a:spcBef>
                <a:spcPts val="0"/>
              </a:spcBef>
              <a:spcAft>
                <a:spcPts val="0"/>
              </a:spcAft>
              <a:buClr>
                <a:schemeClr val="dk1"/>
              </a:buClr>
              <a:buSzPts val="1100"/>
              <a:buFont typeface="Arial"/>
              <a:buNone/>
            </a:pPr>
            <a:r>
              <a:rPr lang="en" sz="1200" b="1"/>
              <a:t>1. Frontend:</a:t>
            </a:r>
            <a:endParaRPr sz="1200" b="1"/>
          </a:p>
          <a:p>
            <a:pPr marL="0" lvl="0" indent="0" algn="l" rtl="0">
              <a:spcBef>
                <a:spcPts val="0"/>
              </a:spcBef>
              <a:spcAft>
                <a:spcPts val="0"/>
              </a:spcAft>
              <a:buClr>
                <a:schemeClr val="dk1"/>
              </a:buClr>
              <a:buSzPts val="1100"/>
              <a:buFont typeface="Arial"/>
              <a:buNone/>
            </a:pPr>
            <a:r>
              <a:rPr lang="en" sz="1200" b="1"/>
              <a:t>   UI Dashboard:</a:t>
            </a:r>
            <a:r>
              <a:rPr lang="en" sz="1200"/>
              <a:t>Enables security analysts to monitor and manage alerts.</a:t>
            </a:r>
            <a:endParaRPr sz="1200"/>
          </a:p>
          <a:p>
            <a:pPr marL="0" lvl="0" indent="0" algn="l" rtl="0">
              <a:spcBef>
                <a:spcPts val="0"/>
              </a:spcBef>
              <a:spcAft>
                <a:spcPts val="0"/>
              </a:spcAft>
              <a:buClr>
                <a:schemeClr val="dk1"/>
              </a:buClr>
              <a:buSzPts val="1100"/>
              <a:buFont typeface="Arial"/>
              <a:buNone/>
            </a:pPr>
            <a:r>
              <a:rPr lang="en" sz="1200" b="1"/>
              <a:t>   Alerting System:</a:t>
            </a:r>
            <a:r>
              <a:rPr lang="en" sz="1200"/>
              <a:t>Sends real-time alerts for detected anomalies.</a:t>
            </a:r>
            <a:endParaRPr sz="1200"/>
          </a:p>
          <a:p>
            <a:pPr marL="0" lvl="0" indent="0" algn="l" rtl="0">
              <a:spcBef>
                <a:spcPts val="0"/>
              </a:spcBef>
              <a:spcAft>
                <a:spcPts val="0"/>
              </a:spcAft>
              <a:buClr>
                <a:schemeClr val="dk1"/>
              </a:buClr>
              <a:buSzPts val="1100"/>
              <a:buFont typeface="Arial"/>
              <a:buNone/>
            </a:pPr>
            <a:r>
              <a:rPr lang="en" sz="1200" b="1"/>
              <a:t>   Reporting Module: </a:t>
            </a:r>
            <a:r>
              <a:rPr lang="en" sz="1200"/>
              <a:t>Generates detailed reports on incidents and performance.</a:t>
            </a:r>
            <a:endParaRPr sz="1200"/>
          </a:p>
          <a:p>
            <a:pPr marL="0" lvl="0" indent="0" algn="l" rtl="0">
              <a:spcBef>
                <a:spcPts val="0"/>
              </a:spcBef>
              <a:spcAft>
                <a:spcPts val="0"/>
              </a:spcAft>
              <a:buClr>
                <a:schemeClr val="dk1"/>
              </a:buClr>
              <a:buSzPts val="1100"/>
              <a:buFont typeface="Arial"/>
              <a:buNone/>
            </a:pPr>
            <a:endParaRPr sz="1200" b="1"/>
          </a:p>
          <a:p>
            <a:pPr marL="0" lvl="0" indent="0" algn="l" rtl="0">
              <a:spcBef>
                <a:spcPts val="0"/>
              </a:spcBef>
              <a:spcAft>
                <a:spcPts val="0"/>
              </a:spcAft>
              <a:buClr>
                <a:schemeClr val="dk1"/>
              </a:buClr>
              <a:buSzPts val="1100"/>
              <a:buFont typeface="Arial"/>
              <a:buNone/>
            </a:pPr>
            <a:r>
              <a:rPr lang="en" sz="1200" b="1"/>
              <a:t>2. Middleware:</a:t>
            </a:r>
            <a:endParaRPr sz="1200" b="1"/>
          </a:p>
          <a:p>
            <a:pPr marL="0" lvl="0" indent="0" algn="l" rtl="0">
              <a:spcBef>
                <a:spcPts val="0"/>
              </a:spcBef>
              <a:spcAft>
                <a:spcPts val="0"/>
              </a:spcAft>
              <a:buClr>
                <a:schemeClr val="dk1"/>
              </a:buClr>
              <a:buSzPts val="1100"/>
              <a:buFont typeface="Arial"/>
              <a:buNone/>
            </a:pPr>
            <a:r>
              <a:rPr lang="en" sz="1200" b="1"/>
              <a:t>   Incident Management:</a:t>
            </a:r>
            <a:r>
              <a:rPr lang="en" sz="1200"/>
              <a:t> Orchestrates incident workflow, ensuring effective resolution.</a:t>
            </a:r>
            <a:endParaRPr sz="1200"/>
          </a:p>
          <a:p>
            <a:pPr marL="0" lvl="0" indent="0" algn="l" rtl="0">
              <a:spcBef>
                <a:spcPts val="0"/>
              </a:spcBef>
              <a:spcAft>
                <a:spcPts val="0"/>
              </a:spcAft>
              <a:buClr>
                <a:schemeClr val="dk1"/>
              </a:buClr>
              <a:buSzPts val="1100"/>
              <a:buFont typeface="Arial"/>
              <a:buNone/>
            </a:pPr>
            <a:r>
              <a:rPr lang="en" sz="1200" b="1"/>
              <a:t>   Integration Layer:</a:t>
            </a:r>
            <a:r>
              <a:rPr lang="en" sz="1200"/>
              <a:t>Connects with external tools for threat intelligence and incident response.</a:t>
            </a:r>
            <a:endParaRPr sz="1200"/>
          </a:p>
          <a:p>
            <a:pPr marL="0" lvl="0" indent="0" algn="l" rtl="0">
              <a:spcBef>
                <a:spcPts val="0"/>
              </a:spcBef>
              <a:spcAft>
                <a:spcPts val="0"/>
              </a:spcAft>
              <a:buClr>
                <a:schemeClr val="dk1"/>
              </a:buClr>
              <a:buSzPts val="1100"/>
              <a:buFont typeface="Arial"/>
              <a:buNone/>
            </a:pPr>
            <a:endParaRPr sz="1200" b="1"/>
          </a:p>
          <a:p>
            <a:pPr marL="0" lvl="0" indent="0" algn="l" rtl="0">
              <a:spcBef>
                <a:spcPts val="0"/>
              </a:spcBef>
              <a:spcAft>
                <a:spcPts val="1200"/>
              </a:spcAft>
              <a:buNone/>
            </a:pPr>
            <a:endParaRPr sz="1200"/>
          </a:p>
        </p:txBody>
      </p:sp>
      <p:sp>
        <p:nvSpPr>
          <p:cNvPr id="242" name="Google Shape;242;p36"/>
          <p:cNvSpPr txBox="1"/>
          <p:nvPr/>
        </p:nvSpPr>
        <p:spPr>
          <a:xfrm>
            <a:off x="67800" y="2515750"/>
            <a:ext cx="8997300" cy="23736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a:buNone/>
            </a:pPr>
            <a:r>
              <a:rPr lang="en" sz="1200" b="1">
                <a:solidFill>
                  <a:schemeClr val="dk1"/>
                </a:solidFill>
                <a:latin typeface="Old Standard TT"/>
                <a:ea typeface="Old Standard TT"/>
                <a:cs typeface="Old Standard TT"/>
                <a:sym typeface="Old Standard TT"/>
              </a:rPr>
              <a:t>3.Backend Components:</a:t>
            </a:r>
            <a:endParaRPr sz="1200" b="1">
              <a:solidFill>
                <a:schemeClr val="dk1"/>
              </a:solidFill>
              <a:latin typeface="Old Standard TT"/>
              <a:ea typeface="Old Standard TT"/>
              <a:cs typeface="Old Standard TT"/>
              <a:sym typeface="Old Standard TT"/>
            </a:endParaRPr>
          </a:p>
          <a:p>
            <a:pPr marL="0" lvl="0" indent="0" algn="l" rtl="0">
              <a:lnSpc>
                <a:spcPct val="115000"/>
              </a:lnSpc>
              <a:spcBef>
                <a:spcPts val="0"/>
              </a:spcBef>
              <a:spcAft>
                <a:spcPts val="0"/>
              </a:spcAft>
              <a:buNone/>
            </a:pPr>
            <a:r>
              <a:rPr lang="en" sz="1200" b="1">
                <a:solidFill>
                  <a:schemeClr val="dk1"/>
                </a:solidFill>
                <a:latin typeface="Old Standard TT"/>
                <a:ea typeface="Old Standard TT"/>
                <a:cs typeface="Old Standard TT"/>
                <a:sym typeface="Old Standard TT"/>
              </a:rPr>
              <a:t>   Detection Engine:</a:t>
            </a:r>
            <a:r>
              <a:rPr lang="en" sz="1200">
                <a:solidFill>
                  <a:schemeClr val="dk1"/>
                </a:solidFill>
                <a:latin typeface="Old Standard TT"/>
                <a:ea typeface="Old Standard TT"/>
                <a:cs typeface="Old Standard TT"/>
                <a:sym typeface="Old Standard TT"/>
              </a:rPr>
              <a:t>Anomaly Detection: Uses machine learning to identify abnormal patterns Behavioral Analytics: Analyzes user               behavior for deviations.Threat Intelligence Integration: Enhances detection with threat feeds.</a:t>
            </a:r>
            <a:endParaRPr sz="1200">
              <a:solidFill>
                <a:schemeClr val="dk1"/>
              </a:solidFill>
              <a:latin typeface="Old Standard TT"/>
              <a:ea typeface="Old Standard TT"/>
              <a:cs typeface="Old Standard TT"/>
              <a:sym typeface="Old Standard TT"/>
            </a:endParaRPr>
          </a:p>
          <a:p>
            <a:pPr marL="0" lvl="0" indent="0" algn="l" rtl="0">
              <a:lnSpc>
                <a:spcPct val="115000"/>
              </a:lnSpc>
              <a:spcBef>
                <a:spcPts val="0"/>
              </a:spcBef>
              <a:spcAft>
                <a:spcPts val="0"/>
              </a:spcAft>
              <a:buNone/>
            </a:pPr>
            <a:r>
              <a:rPr lang="en" sz="1200" b="1">
                <a:solidFill>
                  <a:schemeClr val="dk1"/>
                </a:solidFill>
                <a:latin typeface="Old Standard TT"/>
                <a:ea typeface="Old Standard TT"/>
                <a:cs typeface="Old Standard TT"/>
                <a:sym typeface="Old Standard TT"/>
              </a:rPr>
              <a:t>   Email Security Gateway:</a:t>
            </a:r>
            <a:r>
              <a:rPr lang="en" sz="1200">
                <a:solidFill>
                  <a:schemeClr val="dk1"/>
                </a:solidFill>
                <a:latin typeface="Old Standard TT"/>
                <a:ea typeface="Old Standard TT"/>
                <a:cs typeface="Old Standard TT"/>
                <a:sym typeface="Old Standard TT"/>
              </a:rPr>
              <a:t>Anti-Spam and Anti-Phishing: Filters emails to block spam and phishing.Attachment and URL Analysis:    Scans attachments and URLs for malicious content.Encryption and DLP: Ensures secure transmission and prevents data leakage.</a:t>
            </a:r>
            <a:endParaRPr sz="1200">
              <a:solidFill>
                <a:schemeClr val="dk1"/>
              </a:solidFill>
              <a:latin typeface="Old Standard TT"/>
              <a:ea typeface="Old Standard TT"/>
              <a:cs typeface="Old Standard TT"/>
              <a:sym typeface="Old Standard TT"/>
            </a:endParaRPr>
          </a:p>
          <a:p>
            <a:pPr marL="0" lvl="0" indent="0" algn="l" rtl="0">
              <a:lnSpc>
                <a:spcPct val="115000"/>
              </a:lnSpc>
              <a:spcBef>
                <a:spcPts val="0"/>
              </a:spcBef>
              <a:spcAft>
                <a:spcPts val="0"/>
              </a:spcAft>
              <a:buNone/>
            </a:pPr>
            <a:r>
              <a:rPr lang="en" sz="1200" b="1">
                <a:solidFill>
                  <a:schemeClr val="dk1"/>
                </a:solidFill>
                <a:latin typeface="Old Standard TT"/>
                <a:ea typeface="Old Standard TT"/>
                <a:cs typeface="Old Standard TT"/>
                <a:sym typeface="Old Standard TT"/>
              </a:rPr>
              <a:t>   Endpoint Security:</a:t>
            </a:r>
            <a:r>
              <a:rPr lang="en" sz="1200">
                <a:solidFill>
                  <a:schemeClr val="dk1"/>
                </a:solidFill>
                <a:latin typeface="Old Standard TT"/>
                <a:ea typeface="Old Standard TT"/>
                <a:cs typeface="Old Standard TT"/>
                <a:sym typeface="Old Standard TT"/>
              </a:rPr>
              <a:t>Agent-Based Protection: Detects and mitigates threats on endpoints.Patch Management: Maintains up-to-date software for vulnerability prevention.</a:t>
            </a:r>
            <a:endParaRPr sz="1200">
              <a:solidFill>
                <a:schemeClr val="dk1"/>
              </a:solidFill>
              <a:latin typeface="Old Standard TT"/>
              <a:ea typeface="Old Standard TT"/>
              <a:cs typeface="Old Standard TT"/>
              <a:sym typeface="Old Standard TT"/>
            </a:endParaRPr>
          </a:p>
          <a:p>
            <a:pPr marL="0" lvl="0" indent="0" algn="l" rtl="0">
              <a:lnSpc>
                <a:spcPct val="115000"/>
              </a:lnSpc>
              <a:spcBef>
                <a:spcPts val="0"/>
              </a:spcBef>
              <a:spcAft>
                <a:spcPts val="0"/>
              </a:spcAft>
              <a:buNone/>
            </a:pPr>
            <a:r>
              <a:rPr lang="en" sz="1200" b="1">
                <a:solidFill>
                  <a:schemeClr val="dk1"/>
                </a:solidFill>
                <a:latin typeface="Old Standard TT"/>
                <a:ea typeface="Old Standard TT"/>
                <a:cs typeface="Old Standard TT"/>
                <a:sym typeface="Old Standard TT"/>
              </a:rPr>
              <a:t>   Network Security:</a:t>
            </a:r>
            <a:r>
              <a:rPr lang="en" sz="1200">
                <a:solidFill>
                  <a:schemeClr val="dk1"/>
                </a:solidFill>
                <a:latin typeface="Old Standard TT"/>
                <a:ea typeface="Old Standard TT"/>
                <a:cs typeface="Old Standard TT"/>
                <a:sym typeface="Old Standard TT"/>
              </a:rPr>
              <a:t>Firewall and IPS: Monitors and filters network traffic for security.VPN: Ensures secure remote communication.</a:t>
            </a:r>
            <a:endParaRPr sz="1200">
              <a:solidFill>
                <a:schemeClr val="dk1"/>
              </a:solidFill>
              <a:latin typeface="Old Standard TT"/>
              <a:ea typeface="Old Standard TT"/>
              <a:cs typeface="Old Standard TT"/>
              <a:sym typeface="Old Standard TT"/>
            </a:endParaRPr>
          </a:p>
          <a:p>
            <a:pPr marL="0" lvl="0" indent="0" algn="l" rtl="0">
              <a:lnSpc>
                <a:spcPct val="115000"/>
              </a:lnSpc>
              <a:spcBef>
                <a:spcPts val="0"/>
              </a:spcBef>
              <a:spcAft>
                <a:spcPts val="0"/>
              </a:spcAft>
              <a:buNone/>
            </a:pPr>
            <a:endParaRPr sz="1200">
              <a:solidFill>
                <a:schemeClr val="dk1"/>
              </a:solidFill>
              <a:latin typeface="Old Standard TT"/>
              <a:ea typeface="Old Standard TT"/>
              <a:cs typeface="Old Standard TT"/>
              <a:sym typeface="Old Standard TT"/>
            </a:endParaRPr>
          </a:p>
          <a:p>
            <a:pPr marL="0" lvl="0" indent="0" algn="l" rtl="0">
              <a:spcBef>
                <a:spcPts val="0"/>
              </a:spcBef>
              <a:spcAft>
                <a:spcPts val="0"/>
              </a:spcAft>
              <a:buNone/>
            </a:pPr>
            <a:endParaRPr sz="1800">
              <a:solidFill>
                <a:schemeClr val="dk1"/>
              </a:solidFill>
              <a:latin typeface="Old Standard TT"/>
              <a:ea typeface="Old Standard TT"/>
              <a:cs typeface="Old Standard TT"/>
              <a:sym typeface="Old Standard TT"/>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37"/>
          <p:cNvSpPr txBox="1">
            <a:spLocks noGrp="1"/>
          </p:cNvSpPr>
          <p:nvPr>
            <p:ph type="title"/>
          </p:nvPr>
        </p:nvSpPr>
        <p:spPr>
          <a:xfrm>
            <a:off x="2890050" y="86500"/>
            <a:ext cx="3363900" cy="3504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0"/>
              </a:spcAft>
              <a:buClr>
                <a:schemeClr val="dk1"/>
              </a:buClr>
              <a:buSzPts val="1100"/>
              <a:buFont typeface="Arial"/>
              <a:buNone/>
            </a:pPr>
            <a:r>
              <a:rPr lang="en" sz="1600" b="1"/>
              <a:t>Explanation</a:t>
            </a:r>
            <a:endParaRPr sz="1600"/>
          </a:p>
        </p:txBody>
      </p:sp>
      <p:sp>
        <p:nvSpPr>
          <p:cNvPr id="248" name="Google Shape;248;p37"/>
          <p:cNvSpPr txBox="1">
            <a:spLocks noGrp="1"/>
          </p:cNvSpPr>
          <p:nvPr>
            <p:ph type="body" idx="1"/>
          </p:nvPr>
        </p:nvSpPr>
        <p:spPr>
          <a:xfrm>
            <a:off x="325950" y="3331225"/>
            <a:ext cx="5376000" cy="2612400"/>
          </a:xfrm>
          <a:prstGeom prst="rect">
            <a:avLst/>
          </a:prstGeom>
        </p:spPr>
        <p:txBody>
          <a:bodyPr spcFirstLastPara="1" wrap="square" lIns="91425" tIns="91425" rIns="91425" bIns="91425" anchor="t" anchorCtr="0">
            <a:normAutofit/>
          </a:bodyPr>
          <a:lstStyle/>
          <a:p>
            <a:pPr marL="0" lvl="0" indent="0" algn="just" rtl="0">
              <a:spcBef>
                <a:spcPts val="0"/>
              </a:spcBef>
              <a:spcAft>
                <a:spcPts val="0"/>
              </a:spcAft>
              <a:buClr>
                <a:schemeClr val="dk1"/>
              </a:buClr>
              <a:buSzPts val="1100"/>
              <a:buFont typeface="Arial"/>
              <a:buNone/>
            </a:pPr>
            <a:endParaRPr sz="1200"/>
          </a:p>
          <a:p>
            <a:pPr marL="0" lvl="0" indent="0" algn="l" rtl="0">
              <a:spcBef>
                <a:spcPts val="0"/>
              </a:spcBef>
              <a:spcAft>
                <a:spcPts val="0"/>
              </a:spcAft>
              <a:buNone/>
            </a:pPr>
            <a:endParaRPr sz="1200" b="1"/>
          </a:p>
          <a:p>
            <a:pPr marL="0" lvl="0" indent="0" algn="l" rtl="0">
              <a:lnSpc>
                <a:spcPct val="100000"/>
              </a:lnSpc>
              <a:spcBef>
                <a:spcPts val="0"/>
              </a:spcBef>
              <a:spcAft>
                <a:spcPts val="0"/>
              </a:spcAft>
              <a:buNone/>
            </a:pPr>
            <a:endParaRPr/>
          </a:p>
          <a:p>
            <a:pPr marL="0" lvl="0" indent="0" algn="l" rtl="0">
              <a:spcBef>
                <a:spcPts val="0"/>
              </a:spcBef>
              <a:spcAft>
                <a:spcPts val="0"/>
              </a:spcAft>
              <a:buClr>
                <a:schemeClr val="dk1"/>
              </a:buClr>
              <a:buSzPts val="1100"/>
              <a:buFont typeface="Arial"/>
              <a:buNone/>
            </a:pPr>
            <a:endParaRPr/>
          </a:p>
        </p:txBody>
      </p:sp>
      <p:sp>
        <p:nvSpPr>
          <p:cNvPr id="249" name="Google Shape;249;p37"/>
          <p:cNvSpPr txBox="1"/>
          <p:nvPr/>
        </p:nvSpPr>
        <p:spPr>
          <a:xfrm>
            <a:off x="247700" y="368350"/>
            <a:ext cx="5415000" cy="4192800"/>
          </a:xfrm>
          <a:prstGeom prst="rect">
            <a:avLst/>
          </a:prstGeom>
          <a:noFill/>
          <a:ln>
            <a:noFill/>
          </a:ln>
        </p:spPr>
        <p:txBody>
          <a:bodyPr spcFirstLastPara="1" wrap="square" lIns="91425" tIns="91425" rIns="91425" bIns="91425" anchor="t" anchorCtr="0">
            <a:spAutoFit/>
          </a:bodyPr>
          <a:lstStyle/>
          <a:p>
            <a:pPr marL="0" lvl="0" indent="0" algn="just" rtl="0">
              <a:lnSpc>
                <a:spcPct val="115000"/>
              </a:lnSpc>
              <a:spcBef>
                <a:spcPts val="0"/>
              </a:spcBef>
              <a:spcAft>
                <a:spcPts val="0"/>
              </a:spcAft>
              <a:buClr>
                <a:schemeClr val="dk1"/>
              </a:buClr>
              <a:buSzPts val="1100"/>
              <a:buFont typeface="Arial"/>
              <a:buNone/>
            </a:pPr>
            <a:r>
              <a:rPr lang="en" sz="1200" b="1">
                <a:solidFill>
                  <a:schemeClr val="dk1"/>
                </a:solidFill>
                <a:latin typeface="Old Standard TT"/>
                <a:ea typeface="Old Standard TT"/>
                <a:cs typeface="Old Standard TT"/>
                <a:sym typeface="Old Standard TT"/>
              </a:rPr>
              <a:t>4.Data Storage:</a:t>
            </a:r>
            <a:endParaRPr sz="1200" b="1">
              <a:solidFill>
                <a:schemeClr val="dk1"/>
              </a:solidFill>
              <a:latin typeface="Old Standard TT"/>
              <a:ea typeface="Old Standard TT"/>
              <a:cs typeface="Old Standard TT"/>
              <a:sym typeface="Old Standard TT"/>
            </a:endParaRPr>
          </a:p>
          <a:p>
            <a:pPr marL="0" lvl="0" indent="0" algn="just" rtl="0">
              <a:lnSpc>
                <a:spcPct val="115000"/>
              </a:lnSpc>
              <a:spcBef>
                <a:spcPts val="0"/>
              </a:spcBef>
              <a:spcAft>
                <a:spcPts val="0"/>
              </a:spcAft>
              <a:buClr>
                <a:schemeClr val="dk1"/>
              </a:buClr>
              <a:buSzPts val="1100"/>
              <a:buFont typeface="Arial"/>
              <a:buNone/>
            </a:pPr>
            <a:r>
              <a:rPr lang="en" sz="1200" b="1">
                <a:solidFill>
                  <a:schemeClr val="dk1"/>
                </a:solidFill>
                <a:latin typeface="Old Standard TT"/>
                <a:ea typeface="Old Standard TT"/>
                <a:cs typeface="Old Standard TT"/>
                <a:sym typeface="Old Standard TT"/>
              </a:rPr>
              <a:t>Event Logging</a:t>
            </a:r>
            <a:r>
              <a:rPr lang="en" sz="1200">
                <a:solidFill>
                  <a:schemeClr val="dk1"/>
                </a:solidFill>
                <a:latin typeface="Old Standard TT"/>
                <a:ea typeface="Old Standard TT"/>
                <a:cs typeface="Old Standard TT"/>
                <a:sym typeface="Old Standard TT"/>
              </a:rPr>
              <a:t>:Stores logs for auditing and analysis.</a:t>
            </a:r>
            <a:endParaRPr sz="1200">
              <a:solidFill>
                <a:schemeClr val="dk1"/>
              </a:solidFill>
              <a:latin typeface="Old Standard TT"/>
              <a:ea typeface="Old Standard TT"/>
              <a:cs typeface="Old Standard TT"/>
              <a:sym typeface="Old Standard TT"/>
            </a:endParaRPr>
          </a:p>
          <a:p>
            <a:pPr marL="0" lvl="0" indent="0" algn="just" rtl="0">
              <a:lnSpc>
                <a:spcPct val="115000"/>
              </a:lnSpc>
              <a:spcBef>
                <a:spcPts val="0"/>
              </a:spcBef>
              <a:spcAft>
                <a:spcPts val="0"/>
              </a:spcAft>
              <a:buClr>
                <a:schemeClr val="dk1"/>
              </a:buClr>
              <a:buSzPts val="1100"/>
              <a:buFont typeface="Arial"/>
              <a:buNone/>
            </a:pPr>
            <a:r>
              <a:rPr lang="en" sz="1200" b="1">
                <a:solidFill>
                  <a:schemeClr val="dk1"/>
                </a:solidFill>
                <a:latin typeface="Old Standard TT"/>
                <a:ea typeface="Old Standard TT"/>
                <a:cs typeface="Old Standard TT"/>
                <a:sym typeface="Old Standard TT"/>
              </a:rPr>
              <a:t>Threat Intel Database:</a:t>
            </a:r>
            <a:r>
              <a:rPr lang="en" sz="1200">
                <a:solidFill>
                  <a:schemeClr val="dk1"/>
                </a:solidFill>
                <a:latin typeface="Old Standard TT"/>
                <a:ea typeface="Old Standard TT"/>
                <a:cs typeface="Old Standard TT"/>
                <a:sym typeface="Old Standard TT"/>
              </a:rPr>
              <a:t>Maintains known threats for reference.</a:t>
            </a:r>
            <a:endParaRPr sz="1200">
              <a:solidFill>
                <a:schemeClr val="dk1"/>
              </a:solidFill>
              <a:latin typeface="Old Standard TT"/>
              <a:ea typeface="Old Standard TT"/>
              <a:cs typeface="Old Standard TT"/>
              <a:sym typeface="Old Standard TT"/>
            </a:endParaRPr>
          </a:p>
          <a:p>
            <a:pPr marL="0" lvl="0" indent="0" algn="just" rtl="0">
              <a:lnSpc>
                <a:spcPct val="115000"/>
              </a:lnSpc>
              <a:spcBef>
                <a:spcPts val="0"/>
              </a:spcBef>
              <a:spcAft>
                <a:spcPts val="0"/>
              </a:spcAft>
              <a:buClr>
                <a:schemeClr val="dk1"/>
              </a:buClr>
              <a:buSzPts val="1100"/>
              <a:buFont typeface="Arial"/>
              <a:buNone/>
            </a:pPr>
            <a:endParaRPr sz="1200" b="1">
              <a:solidFill>
                <a:schemeClr val="dk1"/>
              </a:solidFill>
              <a:latin typeface="Old Standard TT"/>
              <a:ea typeface="Old Standard TT"/>
              <a:cs typeface="Old Standard TT"/>
              <a:sym typeface="Old Standard TT"/>
            </a:endParaRPr>
          </a:p>
          <a:p>
            <a:pPr marL="0" lvl="0" indent="0" algn="just" rtl="0">
              <a:lnSpc>
                <a:spcPct val="115000"/>
              </a:lnSpc>
              <a:spcBef>
                <a:spcPts val="0"/>
              </a:spcBef>
              <a:spcAft>
                <a:spcPts val="0"/>
              </a:spcAft>
              <a:buClr>
                <a:schemeClr val="dk1"/>
              </a:buClr>
              <a:buSzPts val="1100"/>
              <a:buFont typeface="Arial"/>
              <a:buNone/>
            </a:pPr>
            <a:r>
              <a:rPr lang="en" sz="1200" b="1">
                <a:solidFill>
                  <a:schemeClr val="dk1"/>
                </a:solidFill>
                <a:latin typeface="Old Standard TT"/>
                <a:ea typeface="Old Standard TT"/>
                <a:cs typeface="Old Standard TT"/>
                <a:sym typeface="Old Standard TT"/>
              </a:rPr>
              <a:t>5.Security Operations Center (SOC):</a:t>
            </a:r>
            <a:endParaRPr sz="1200" b="1">
              <a:solidFill>
                <a:schemeClr val="dk1"/>
              </a:solidFill>
              <a:latin typeface="Old Standard TT"/>
              <a:ea typeface="Old Standard TT"/>
              <a:cs typeface="Old Standard TT"/>
              <a:sym typeface="Old Standard TT"/>
            </a:endParaRPr>
          </a:p>
          <a:p>
            <a:pPr marL="0" lvl="0" indent="0" algn="just" rtl="0">
              <a:lnSpc>
                <a:spcPct val="115000"/>
              </a:lnSpc>
              <a:spcBef>
                <a:spcPts val="0"/>
              </a:spcBef>
              <a:spcAft>
                <a:spcPts val="0"/>
              </a:spcAft>
              <a:buClr>
                <a:schemeClr val="dk1"/>
              </a:buClr>
              <a:buSzPts val="1100"/>
              <a:buFont typeface="Arial"/>
              <a:buNone/>
            </a:pPr>
            <a:r>
              <a:rPr lang="en" sz="1200" b="1">
                <a:solidFill>
                  <a:schemeClr val="dk1"/>
                </a:solidFill>
                <a:latin typeface="Old Standard TT"/>
                <a:ea typeface="Old Standard TT"/>
                <a:cs typeface="Old Standard TT"/>
                <a:sym typeface="Old Standard TT"/>
              </a:rPr>
              <a:t>Analysts:</a:t>
            </a:r>
            <a:r>
              <a:rPr lang="en" sz="1200">
                <a:solidFill>
                  <a:schemeClr val="dk1"/>
                </a:solidFill>
                <a:latin typeface="Old Standard TT"/>
                <a:ea typeface="Old Standard TT"/>
                <a:cs typeface="Old Standard TT"/>
                <a:sym typeface="Old Standard TT"/>
              </a:rPr>
              <a:t> Monitor, investigate, and respond to alerts.</a:t>
            </a:r>
            <a:endParaRPr sz="1200">
              <a:solidFill>
                <a:schemeClr val="dk1"/>
              </a:solidFill>
              <a:latin typeface="Old Standard TT"/>
              <a:ea typeface="Old Standard TT"/>
              <a:cs typeface="Old Standard TT"/>
              <a:sym typeface="Old Standard TT"/>
            </a:endParaRPr>
          </a:p>
          <a:p>
            <a:pPr marL="0" lvl="0" indent="0" algn="just" rtl="0">
              <a:lnSpc>
                <a:spcPct val="115000"/>
              </a:lnSpc>
              <a:spcBef>
                <a:spcPts val="0"/>
              </a:spcBef>
              <a:spcAft>
                <a:spcPts val="0"/>
              </a:spcAft>
              <a:buClr>
                <a:schemeClr val="dk1"/>
              </a:buClr>
              <a:buSzPts val="1100"/>
              <a:buFont typeface="Arial"/>
              <a:buNone/>
            </a:pPr>
            <a:r>
              <a:rPr lang="en" sz="1200" b="1">
                <a:solidFill>
                  <a:schemeClr val="dk1"/>
                </a:solidFill>
                <a:latin typeface="Old Standard TT"/>
                <a:ea typeface="Old Standard TT"/>
                <a:cs typeface="Old Standard TT"/>
                <a:sym typeface="Old Standard TT"/>
              </a:rPr>
              <a:t>Incident Response Team:</a:t>
            </a:r>
            <a:r>
              <a:rPr lang="en" sz="1200">
                <a:solidFill>
                  <a:schemeClr val="dk1"/>
                </a:solidFill>
                <a:latin typeface="Old Standard TT"/>
                <a:ea typeface="Old Standard TT"/>
                <a:cs typeface="Old Standard TT"/>
                <a:sym typeface="Old Standard TT"/>
              </a:rPr>
              <a:t> Coordinates incident response activities.</a:t>
            </a:r>
            <a:endParaRPr sz="1200">
              <a:solidFill>
                <a:schemeClr val="dk1"/>
              </a:solidFill>
              <a:latin typeface="Old Standard TT"/>
              <a:ea typeface="Old Standard TT"/>
              <a:cs typeface="Old Standard TT"/>
              <a:sym typeface="Old Standard TT"/>
            </a:endParaRPr>
          </a:p>
          <a:p>
            <a:pPr marL="0" lvl="0" indent="0" algn="just" rtl="0">
              <a:lnSpc>
                <a:spcPct val="115000"/>
              </a:lnSpc>
              <a:spcBef>
                <a:spcPts val="0"/>
              </a:spcBef>
              <a:spcAft>
                <a:spcPts val="0"/>
              </a:spcAft>
              <a:buClr>
                <a:schemeClr val="dk1"/>
              </a:buClr>
              <a:buSzPts val="1100"/>
              <a:buFont typeface="Arial"/>
              <a:buNone/>
            </a:pPr>
            <a:endParaRPr sz="1200" b="1">
              <a:solidFill>
                <a:schemeClr val="dk1"/>
              </a:solidFill>
              <a:latin typeface="Old Standard TT"/>
              <a:ea typeface="Old Standard TT"/>
              <a:cs typeface="Old Standard TT"/>
              <a:sym typeface="Old Standard TT"/>
            </a:endParaRPr>
          </a:p>
          <a:p>
            <a:pPr marL="0" lvl="0" indent="0" algn="just" rtl="0">
              <a:lnSpc>
                <a:spcPct val="115000"/>
              </a:lnSpc>
              <a:spcBef>
                <a:spcPts val="0"/>
              </a:spcBef>
              <a:spcAft>
                <a:spcPts val="0"/>
              </a:spcAft>
              <a:buClr>
                <a:schemeClr val="dk1"/>
              </a:buClr>
              <a:buSzPts val="1100"/>
              <a:buFont typeface="Arial"/>
              <a:buNone/>
            </a:pPr>
            <a:r>
              <a:rPr lang="en" sz="1200" b="1">
                <a:solidFill>
                  <a:schemeClr val="dk1"/>
                </a:solidFill>
                <a:latin typeface="Old Standard TT"/>
                <a:ea typeface="Old Standard TT"/>
                <a:cs typeface="Old Standard TT"/>
                <a:sym typeface="Old Standard TT"/>
              </a:rPr>
              <a:t>6.External Integrations:</a:t>
            </a:r>
            <a:endParaRPr sz="1200" b="1">
              <a:solidFill>
                <a:schemeClr val="dk1"/>
              </a:solidFill>
              <a:latin typeface="Old Standard TT"/>
              <a:ea typeface="Old Standard TT"/>
              <a:cs typeface="Old Standard TT"/>
              <a:sym typeface="Old Standard TT"/>
            </a:endParaRPr>
          </a:p>
          <a:p>
            <a:pPr marL="0" lvl="0" indent="0" algn="just" rtl="0">
              <a:lnSpc>
                <a:spcPct val="115000"/>
              </a:lnSpc>
              <a:spcBef>
                <a:spcPts val="0"/>
              </a:spcBef>
              <a:spcAft>
                <a:spcPts val="0"/>
              </a:spcAft>
              <a:buClr>
                <a:schemeClr val="dk1"/>
              </a:buClr>
              <a:buSzPts val="1100"/>
              <a:buFont typeface="Arial"/>
              <a:buNone/>
            </a:pPr>
            <a:r>
              <a:rPr lang="en" sz="1200" b="1">
                <a:solidFill>
                  <a:schemeClr val="dk1"/>
                </a:solidFill>
                <a:latin typeface="Old Standard TT"/>
                <a:ea typeface="Old Standard TT"/>
                <a:cs typeface="Old Standard TT"/>
                <a:sym typeface="Old Standard TT"/>
              </a:rPr>
              <a:t>Threat Feeds:</a:t>
            </a:r>
            <a:r>
              <a:rPr lang="en" sz="1200">
                <a:solidFill>
                  <a:schemeClr val="dk1"/>
                </a:solidFill>
                <a:latin typeface="Old Standard TT"/>
                <a:ea typeface="Old Standard TT"/>
                <a:cs typeface="Old Standard TT"/>
                <a:sym typeface="Old Standard TT"/>
              </a:rPr>
              <a:t> Integrates for real-time intelligence.</a:t>
            </a:r>
            <a:endParaRPr sz="1200">
              <a:solidFill>
                <a:schemeClr val="dk1"/>
              </a:solidFill>
              <a:latin typeface="Old Standard TT"/>
              <a:ea typeface="Old Standard TT"/>
              <a:cs typeface="Old Standard TT"/>
              <a:sym typeface="Old Standard TT"/>
            </a:endParaRPr>
          </a:p>
          <a:p>
            <a:pPr marL="0" lvl="0" indent="0" algn="just" rtl="0">
              <a:lnSpc>
                <a:spcPct val="115000"/>
              </a:lnSpc>
              <a:spcBef>
                <a:spcPts val="0"/>
              </a:spcBef>
              <a:spcAft>
                <a:spcPts val="0"/>
              </a:spcAft>
              <a:buClr>
                <a:schemeClr val="dk1"/>
              </a:buClr>
              <a:buSzPts val="1100"/>
              <a:buFont typeface="Arial"/>
              <a:buNone/>
            </a:pPr>
            <a:r>
              <a:rPr lang="en" sz="1200" b="1">
                <a:solidFill>
                  <a:schemeClr val="dk1"/>
                </a:solidFill>
                <a:latin typeface="Old Standard TT"/>
                <a:ea typeface="Old Standard TT"/>
                <a:cs typeface="Old Standard TT"/>
                <a:sym typeface="Old Standard TT"/>
              </a:rPr>
              <a:t>Collaboration Tools:</a:t>
            </a:r>
            <a:r>
              <a:rPr lang="en" sz="1200">
                <a:solidFill>
                  <a:schemeClr val="dk1"/>
                </a:solidFill>
                <a:latin typeface="Old Standard TT"/>
                <a:ea typeface="Old Standard TT"/>
                <a:cs typeface="Old Standard TT"/>
                <a:sym typeface="Old Standard TT"/>
              </a:rPr>
              <a:t> Connects for team communication during incidents.</a:t>
            </a:r>
            <a:endParaRPr sz="1200">
              <a:solidFill>
                <a:schemeClr val="dk1"/>
              </a:solidFill>
              <a:latin typeface="Old Standard TT"/>
              <a:ea typeface="Old Standard TT"/>
              <a:cs typeface="Old Standard TT"/>
              <a:sym typeface="Old Standard TT"/>
            </a:endParaRPr>
          </a:p>
          <a:p>
            <a:pPr marL="0" lvl="0" indent="0" algn="l" rtl="0">
              <a:lnSpc>
                <a:spcPct val="115000"/>
              </a:lnSpc>
              <a:spcBef>
                <a:spcPts val="0"/>
              </a:spcBef>
              <a:spcAft>
                <a:spcPts val="0"/>
              </a:spcAft>
              <a:buClr>
                <a:schemeClr val="dk1"/>
              </a:buClr>
              <a:buSzPts val="1100"/>
              <a:buFont typeface="Arial"/>
              <a:buNone/>
            </a:pPr>
            <a:endParaRPr sz="1200" b="1">
              <a:solidFill>
                <a:schemeClr val="dk1"/>
              </a:solidFill>
              <a:latin typeface="Old Standard TT"/>
              <a:ea typeface="Old Standard TT"/>
              <a:cs typeface="Old Standard TT"/>
              <a:sym typeface="Old Standard TT"/>
            </a:endParaRPr>
          </a:p>
          <a:p>
            <a:pPr marL="0" lvl="0" indent="0" algn="just" rtl="0">
              <a:lnSpc>
                <a:spcPct val="115000"/>
              </a:lnSpc>
              <a:spcBef>
                <a:spcPts val="0"/>
              </a:spcBef>
              <a:spcAft>
                <a:spcPts val="0"/>
              </a:spcAft>
              <a:buClr>
                <a:schemeClr val="dk1"/>
              </a:buClr>
              <a:buSzPts val="1100"/>
              <a:buFont typeface="Arial"/>
              <a:buNone/>
            </a:pPr>
            <a:r>
              <a:rPr lang="en" sz="1200" b="1">
                <a:solidFill>
                  <a:schemeClr val="dk1"/>
                </a:solidFill>
                <a:latin typeface="Old Standard TT"/>
                <a:ea typeface="Old Standard TT"/>
                <a:cs typeface="Old Standard TT"/>
                <a:sym typeface="Old Standard TT"/>
              </a:rPr>
              <a:t>7.Compliance and Policy Management:</a:t>
            </a:r>
            <a:endParaRPr sz="1200" b="1">
              <a:solidFill>
                <a:schemeClr val="dk1"/>
              </a:solidFill>
              <a:latin typeface="Old Standard TT"/>
              <a:ea typeface="Old Standard TT"/>
              <a:cs typeface="Old Standard TT"/>
              <a:sym typeface="Old Standard TT"/>
            </a:endParaRPr>
          </a:p>
          <a:p>
            <a:pPr marL="0" lvl="0" indent="0" algn="just" rtl="0">
              <a:lnSpc>
                <a:spcPct val="115000"/>
              </a:lnSpc>
              <a:spcBef>
                <a:spcPts val="0"/>
              </a:spcBef>
              <a:spcAft>
                <a:spcPts val="0"/>
              </a:spcAft>
              <a:buClr>
                <a:schemeClr val="dk1"/>
              </a:buClr>
              <a:buSzPts val="1100"/>
              <a:buFont typeface="Arial"/>
              <a:buNone/>
            </a:pPr>
            <a:r>
              <a:rPr lang="en" sz="1200" b="1">
                <a:solidFill>
                  <a:schemeClr val="dk1"/>
                </a:solidFill>
                <a:latin typeface="Old Standard TT"/>
                <a:ea typeface="Old Standard TT"/>
                <a:cs typeface="Old Standard TT"/>
                <a:sym typeface="Old Standard TT"/>
              </a:rPr>
              <a:t>Policy Engine</a:t>
            </a:r>
            <a:r>
              <a:rPr lang="en" sz="1200">
                <a:solidFill>
                  <a:schemeClr val="dk1"/>
                </a:solidFill>
                <a:latin typeface="Old Standard TT"/>
                <a:ea typeface="Old Standard TT"/>
                <a:cs typeface="Old Standard TT"/>
                <a:sym typeface="Old Standard TT"/>
              </a:rPr>
              <a:t>:Enforces security policies and ensures regulatory compliance.</a:t>
            </a:r>
            <a:endParaRPr sz="1200">
              <a:solidFill>
                <a:schemeClr val="dk1"/>
              </a:solidFill>
              <a:latin typeface="Old Standard TT"/>
              <a:ea typeface="Old Standard TT"/>
              <a:cs typeface="Old Standard TT"/>
              <a:sym typeface="Old Standard TT"/>
            </a:endParaRPr>
          </a:p>
          <a:p>
            <a:pPr marL="0" lvl="0" indent="0" algn="just" rtl="0">
              <a:lnSpc>
                <a:spcPct val="115000"/>
              </a:lnSpc>
              <a:spcBef>
                <a:spcPts val="0"/>
              </a:spcBef>
              <a:spcAft>
                <a:spcPts val="0"/>
              </a:spcAft>
              <a:buClr>
                <a:schemeClr val="dk1"/>
              </a:buClr>
              <a:buSzPts val="1100"/>
              <a:buFont typeface="Arial"/>
              <a:buNone/>
            </a:pPr>
            <a:r>
              <a:rPr lang="en" sz="1200" b="1">
                <a:solidFill>
                  <a:schemeClr val="dk1"/>
                </a:solidFill>
                <a:latin typeface="Old Standard TT"/>
                <a:ea typeface="Old Standard TT"/>
                <a:cs typeface="Old Standard TT"/>
                <a:sym typeface="Old Standard TT"/>
              </a:rPr>
              <a:t>Security Awareness Training:</a:t>
            </a:r>
            <a:r>
              <a:rPr lang="en" sz="1200">
                <a:solidFill>
                  <a:schemeClr val="dk1"/>
                </a:solidFill>
                <a:latin typeface="Old Standard TT"/>
                <a:ea typeface="Old Standard TT"/>
                <a:cs typeface="Old Standard TT"/>
                <a:sym typeface="Old Standard TT"/>
              </a:rPr>
              <a:t> Educates employees on security best practices.</a:t>
            </a:r>
            <a:endParaRPr sz="1200">
              <a:solidFill>
                <a:schemeClr val="dk1"/>
              </a:solidFill>
              <a:latin typeface="Old Standard TT"/>
              <a:ea typeface="Old Standard TT"/>
              <a:cs typeface="Old Standard TT"/>
              <a:sym typeface="Old Standard TT"/>
            </a:endParaRPr>
          </a:p>
          <a:p>
            <a:pPr marL="0" lvl="0" indent="0" algn="just" rtl="0">
              <a:lnSpc>
                <a:spcPct val="115000"/>
              </a:lnSpc>
              <a:spcBef>
                <a:spcPts val="0"/>
              </a:spcBef>
              <a:spcAft>
                <a:spcPts val="0"/>
              </a:spcAft>
              <a:buClr>
                <a:schemeClr val="dk1"/>
              </a:buClr>
              <a:buSzPts val="1100"/>
              <a:buFont typeface="Arial"/>
              <a:buNone/>
            </a:pPr>
            <a:endParaRPr sz="1200" b="1">
              <a:solidFill>
                <a:schemeClr val="dk1"/>
              </a:solidFill>
              <a:latin typeface="Old Standard TT"/>
              <a:ea typeface="Old Standard TT"/>
              <a:cs typeface="Old Standard TT"/>
              <a:sym typeface="Old Standard TT"/>
            </a:endParaRPr>
          </a:p>
          <a:p>
            <a:pPr marL="0" lvl="0" indent="0" algn="just" rtl="0">
              <a:lnSpc>
                <a:spcPct val="115000"/>
              </a:lnSpc>
              <a:spcBef>
                <a:spcPts val="0"/>
              </a:spcBef>
              <a:spcAft>
                <a:spcPts val="0"/>
              </a:spcAft>
              <a:buClr>
                <a:schemeClr val="dk1"/>
              </a:buClr>
              <a:buSzPts val="1100"/>
              <a:buFont typeface="Arial"/>
              <a:buNone/>
            </a:pPr>
            <a:r>
              <a:rPr lang="en" sz="1200" b="1">
                <a:solidFill>
                  <a:schemeClr val="dk1"/>
                </a:solidFill>
                <a:latin typeface="Old Standard TT"/>
                <a:ea typeface="Old Standard TT"/>
                <a:cs typeface="Old Standard TT"/>
                <a:sym typeface="Old Standard TT"/>
              </a:rPr>
              <a:t>8.Monitoring and Analytics:</a:t>
            </a:r>
            <a:endParaRPr sz="1200" b="1">
              <a:solidFill>
                <a:schemeClr val="dk1"/>
              </a:solidFill>
              <a:latin typeface="Old Standard TT"/>
              <a:ea typeface="Old Standard TT"/>
              <a:cs typeface="Old Standard TT"/>
              <a:sym typeface="Old Standard TT"/>
            </a:endParaRPr>
          </a:p>
          <a:p>
            <a:pPr marL="0" lvl="0" indent="0" algn="just" rtl="0">
              <a:lnSpc>
                <a:spcPct val="115000"/>
              </a:lnSpc>
              <a:spcBef>
                <a:spcPts val="0"/>
              </a:spcBef>
              <a:spcAft>
                <a:spcPts val="0"/>
              </a:spcAft>
              <a:buClr>
                <a:schemeClr val="dk1"/>
              </a:buClr>
              <a:buSzPts val="1100"/>
              <a:buFont typeface="Arial"/>
              <a:buNone/>
            </a:pPr>
            <a:r>
              <a:rPr lang="en" sz="1200" b="1">
                <a:solidFill>
                  <a:schemeClr val="dk1"/>
                </a:solidFill>
                <a:latin typeface="Old Standard TT"/>
                <a:ea typeface="Old Standard TT"/>
                <a:cs typeface="Old Standard TT"/>
                <a:sym typeface="Old Standard TT"/>
              </a:rPr>
              <a:t>SIEM:</a:t>
            </a:r>
            <a:r>
              <a:rPr lang="en" sz="1200">
                <a:solidFill>
                  <a:schemeClr val="dk1"/>
                </a:solidFill>
                <a:latin typeface="Old Standard TT"/>
                <a:ea typeface="Old Standard TT"/>
                <a:cs typeface="Old Standard TT"/>
                <a:sym typeface="Old Standard TT"/>
              </a:rPr>
              <a:t>Collects, analyzes, and correlates security events.</a:t>
            </a:r>
            <a:endParaRPr sz="1200">
              <a:solidFill>
                <a:schemeClr val="dk1"/>
              </a:solidFill>
              <a:latin typeface="Old Standard TT"/>
              <a:ea typeface="Old Standard TT"/>
              <a:cs typeface="Old Standard TT"/>
              <a:sym typeface="Old Standard TT"/>
            </a:endParaRPr>
          </a:p>
          <a:p>
            <a:pPr marL="0" lvl="0" indent="0" algn="just" rtl="0">
              <a:lnSpc>
                <a:spcPct val="115000"/>
              </a:lnSpc>
              <a:spcBef>
                <a:spcPts val="0"/>
              </a:spcBef>
              <a:spcAft>
                <a:spcPts val="0"/>
              </a:spcAft>
              <a:buClr>
                <a:schemeClr val="dk1"/>
              </a:buClr>
              <a:buSzPts val="1100"/>
              <a:buFont typeface="Arial"/>
              <a:buNone/>
            </a:pPr>
            <a:r>
              <a:rPr lang="en" sz="1200" b="1">
                <a:solidFill>
                  <a:schemeClr val="dk1"/>
                </a:solidFill>
                <a:latin typeface="Old Standard TT"/>
                <a:ea typeface="Old Standard TT"/>
                <a:cs typeface="Old Standard TT"/>
                <a:sym typeface="Old Standard TT"/>
              </a:rPr>
              <a:t>Dashboard Tools:</a:t>
            </a:r>
            <a:r>
              <a:rPr lang="en" sz="1200">
                <a:solidFill>
                  <a:schemeClr val="dk1"/>
                </a:solidFill>
                <a:latin typeface="Old Standard TT"/>
                <a:ea typeface="Old Standard TT"/>
                <a:cs typeface="Old Standard TT"/>
                <a:sym typeface="Old Standard TT"/>
              </a:rPr>
              <a:t> Provides visualizations and reports for security performance.</a:t>
            </a:r>
            <a:endParaRPr sz="1800">
              <a:solidFill>
                <a:schemeClr val="dk2"/>
              </a:solidFill>
            </a:endParaRPr>
          </a:p>
        </p:txBody>
      </p:sp>
      <p:pic>
        <p:nvPicPr>
          <p:cNvPr id="250" name="Google Shape;250;p37"/>
          <p:cNvPicPr preferRelativeResize="0"/>
          <p:nvPr/>
        </p:nvPicPr>
        <p:blipFill>
          <a:blip r:embed="rId3">
            <a:alphaModFix/>
          </a:blip>
          <a:stretch>
            <a:fillRect/>
          </a:stretch>
        </p:blipFill>
        <p:spPr>
          <a:xfrm>
            <a:off x="5696050" y="274650"/>
            <a:ext cx="3447950" cy="43802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8"/>
          <p:cNvSpPr txBox="1">
            <a:spLocks noGrp="1"/>
          </p:cNvSpPr>
          <p:nvPr>
            <p:ph type="body" idx="1"/>
          </p:nvPr>
        </p:nvSpPr>
        <p:spPr>
          <a:xfrm>
            <a:off x="0" y="0"/>
            <a:ext cx="9144000" cy="4791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1600" b="1"/>
              <a:t>Recommendations</a:t>
            </a:r>
            <a:endParaRPr sz="1600" b="1"/>
          </a:p>
          <a:p>
            <a:pPr marL="0" lvl="0" indent="0" algn="l" rtl="0">
              <a:spcBef>
                <a:spcPts val="0"/>
              </a:spcBef>
              <a:spcAft>
                <a:spcPts val="0"/>
              </a:spcAft>
              <a:buClr>
                <a:schemeClr val="dk1"/>
              </a:buClr>
              <a:buSzPts val="1100"/>
              <a:buFont typeface="Arial"/>
              <a:buNone/>
            </a:pPr>
            <a:r>
              <a:rPr lang="en" sz="1200"/>
              <a:t> </a:t>
            </a:r>
            <a:endParaRPr sz="1200"/>
          </a:p>
          <a:p>
            <a:pPr marL="228600" lvl="0" indent="0" algn="l" rtl="0">
              <a:spcBef>
                <a:spcPts val="0"/>
              </a:spcBef>
              <a:spcAft>
                <a:spcPts val="0"/>
              </a:spcAft>
              <a:buClr>
                <a:schemeClr val="dk1"/>
              </a:buClr>
              <a:buSzPts val="1100"/>
              <a:buFont typeface="Arial"/>
              <a:buNone/>
            </a:pPr>
            <a:r>
              <a:rPr lang="en" sz="1100"/>
              <a:t>1.     Ensure the UI Dashboard is user-friendly, intuitive, and provides a comprehensive overview of the security landscape with customizable widgets and real-time updates.</a:t>
            </a:r>
            <a:endParaRPr sz="1100"/>
          </a:p>
          <a:p>
            <a:pPr marL="457200" lvl="0" indent="0" algn="l" rtl="0">
              <a:spcBef>
                <a:spcPts val="0"/>
              </a:spcBef>
              <a:spcAft>
                <a:spcPts val="0"/>
              </a:spcAft>
              <a:buClr>
                <a:schemeClr val="dk1"/>
              </a:buClr>
              <a:buSzPts val="1100"/>
              <a:buFont typeface="Arial"/>
              <a:buNone/>
            </a:pPr>
            <a:r>
              <a:rPr lang="en" sz="1100"/>
              <a:t> </a:t>
            </a:r>
            <a:endParaRPr sz="1100"/>
          </a:p>
          <a:p>
            <a:pPr marL="228600" lvl="0" indent="0" algn="l" rtl="0">
              <a:spcBef>
                <a:spcPts val="0"/>
              </a:spcBef>
              <a:spcAft>
                <a:spcPts val="0"/>
              </a:spcAft>
              <a:buClr>
                <a:schemeClr val="dk1"/>
              </a:buClr>
              <a:buSzPts val="1100"/>
              <a:buFont typeface="Arial"/>
              <a:buNone/>
            </a:pPr>
            <a:r>
              <a:rPr lang="en" sz="1100"/>
              <a:t>2.     Enhance the reporting module for more insightful reports, including trend analysis, KPIs, and actionable recommendations.</a:t>
            </a:r>
            <a:endParaRPr sz="1100"/>
          </a:p>
          <a:p>
            <a:pPr marL="457200" lvl="0" indent="0" algn="l" rtl="0">
              <a:spcBef>
                <a:spcPts val="0"/>
              </a:spcBef>
              <a:spcAft>
                <a:spcPts val="0"/>
              </a:spcAft>
              <a:buClr>
                <a:schemeClr val="dk1"/>
              </a:buClr>
              <a:buSzPts val="1100"/>
              <a:buFont typeface="Arial"/>
              <a:buNone/>
            </a:pPr>
            <a:r>
              <a:rPr lang="en" sz="1100"/>
              <a:t> </a:t>
            </a:r>
            <a:endParaRPr sz="1100"/>
          </a:p>
          <a:p>
            <a:pPr marL="228600" lvl="0" indent="0" algn="l" rtl="0">
              <a:spcBef>
                <a:spcPts val="0"/>
              </a:spcBef>
              <a:spcAft>
                <a:spcPts val="0"/>
              </a:spcAft>
              <a:buClr>
                <a:schemeClr val="dk1"/>
              </a:buClr>
              <a:buSzPts val="1100"/>
              <a:buFont typeface="Arial"/>
              <a:buNone/>
            </a:pPr>
            <a:r>
              <a:rPr lang="en" sz="1100"/>
              <a:t>3.     Implement automation to streamline incident resolution, reducing response times and minimizing errors.</a:t>
            </a:r>
            <a:endParaRPr sz="1100"/>
          </a:p>
          <a:p>
            <a:pPr marL="457200" lvl="0" indent="0" algn="l" rtl="0">
              <a:spcBef>
                <a:spcPts val="0"/>
              </a:spcBef>
              <a:spcAft>
                <a:spcPts val="0"/>
              </a:spcAft>
              <a:buClr>
                <a:schemeClr val="dk1"/>
              </a:buClr>
              <a:buSzPts val="1100"/>
              <a:buFont typeface="Arial"/>
              <a:buNone/>
            </a:pPr>
            <a:r>
              <a:rPr lang="en" sz="1100"/>
              <a:t> </a:t>
            </a:r>
            <a:endParaRPr sz="1100"/>
          </a:p>
          <a:p>
            <a:pPr marL="228600" lvl="0" indent="0" algn="l" rtl="0">
              <a:spcBef>
                <a:spcPts val="0"/>
              </a:spcBef>
              <a:spcAft>
                <a:spcPts val="0"/>
              </a:spcAft>
              <a:buClr>
                <a:schemeClr val="dk1"/>
              </a:buClr>
              <a:buSzPts val="1100"/>
              <a:buFont typeface="Arial"/>
              <a:buNone/>
            </a:pPr>
            <a:r>
              <a:rPr lang="en" sz="1100"/>
              <a:t>4.     Continuously expand integration with emerging tools and foster collaborations for enhanced threat intelligence and incident response.</a:t>
            </a:r>
            <a:endParaRPr sz="1100"/>
          </a:p>
          <a:p>
            <a:pPr marL="0" lvl="0" indent="0" algn="l" rtl="0">
              <a:spcBef>
                <a:spcPts val="0"/>
              </a:spcBef>
              <a:spcAft>
                <a:spcPts val="0"/>
              </a:spcAft>
              <a:buClr>
                <a:schemeClr val="dk1"/>
              </a:buClr>
              <a:buSzPts val="1100"/>
              <a:buFont typeface="Arial"/>
              <a:buNone/>
            </a:pPr>
            <a:r>
              <a:rPr lang="en" sz="1100"/>
              <a:t> </a:t>
            </a:r>
            <a:endParaRPr sz="1100"/>
          </a:p>
          <a:p>
            <a:pPr marL="228600" lvl="0" indent="0" algn="l" rtl="0">
              <a:spcBef>
                <a:spcPts val="0"/>
              </a:spcBef>
              <a:spcAft>
                <a:spcPts val="0"/>
              </a:spcAft>
              <a:buClr>
                <a:schemeClr val="dk1"/>
              </a:buClr>
              <a:buSzPts val="1100"/>
              <a:buFont typeface="Arial"/>
              <a:buNone/>
            </a:pPr>
            <a:r>
              <a:rPr lang="en" sz="1100"/>
              <a:t>5.     Invest in ongoing training and refinement of detection engine ML models, staying updated on the latest anomaly detection advancements for    increased accuracy.</a:t>
            </a:r>
            <a:endParaRPr sz="1100"/>
          </a:p>
          <a:p>
            <a:pPr marL="457200" lvl="0" indent="0" algn="l" rtl="0">
              <a:spcBef>
                <a:spcPts val="0"/>
              </a:spcBef>
              <a:spcAft>
                <a:spcPts val="0"/>
              </a:spcAft>
              <a:buClr>
                <a:schemeClr val="dk1"/>
              </a:buClr>
              <a:buSzPts val="1100"/>
              <a:buFont typeface="Arial"/>
              <a:buNone/>
            </a:pPr>
            <a:r>
              <a:rPr lang="en" sz="1100"/>
              <a:t> </a:t>
            </a:r>
            <a:endParaRPr sz="1100"/>
          </a:p>
          <a:p>
            <a:pPr marL="228600" lvl="0" indent="0" algn="l" rtl="0">
              <a:spcBef>
                <a:spcPts val="0"/>
              </a:spcBef>
              <a:spcAft>
                <a:spcPts val="0"/>
              </a:spcAft>
              <a:buClr>
                <a:schemeClr val="dk1"/>
              </a:buClr>
              <a:buSzPts val="1100"/>
              <a:buFont typeface="Arial"/>
              <a:buNone/>
            </a:pPr>
            <a:r>
              <a:rPr lang="en" sz="1100"/>
              <a:t>6.     Regularly update filters and explore advanced tech for improved prevention of evolving email threats.</a:t>
            </a:r>
            <a:endParaRPr sz="1100"/>
          </a:p>
          <a:p>
            <a:pPr marL="457200" lvl="0" indent="0" algn="l" rtl="0">
              <a:spcBef>
                <a:spcPts val="0"/>
              </a:spcBef>
              <a:spcAft>
                <a:spcPts val="0"/>
              </a:spcAft>
              <a:buClr>
                <a:schemeClr val="dk1"/>
              </a:buClr>
              <a:buSzPts val="1100"/>
              <a:buFont typeface="Arial"/>
              <a:buNone/>
            </a:pPr>
            <a:r>
              <a:rPr lang="en" sz="1100"/>
              <a:t> </a:t>
            </a:r>
            <a:endParaRPr sz="1100"/>
          </a:p>
          <a:p>
            <a:pPr marL="228600" lvl="0" indent="0" algn="l" rtl="0">
              <a:spcBef>
                <a:spcPts val="0"/>
              </a:spcBef>
              <a:spcAft>
                <a:spcPts val="0"/>
              </a:spcAft>
              <a:buClr>
                <a:schemeClr val="dk1"/>
              </a:buClr>
              <a:buSzPts val="1100"/>
              <a:buFont typeface="Arial"/>
              <a:buNone/>
            </a:pPr>
            <a:r>
              <a:rPr lang="en" sz="1100"/>
              <a:t>7.     Keep security updated with the latest threat intel and conduct regular awareness training to minimize risks.</a:t>
            </a:r>
            <a:endParaRPr sz="1100"/>
          </a:p>
          <a:p>
            <a:pPr marL="457200" lvl="0" indent="0" algn="l" rtl="0">
              <a:spcBef>
                <a:spcPts val="0"/>
              </a:spcBef>
              <a:spcAft>
                <a:spcPts val="0"/>
              </a:spcAft>
              <a:buClr>
                <a:schemeClr val="dk1"/>
              </a:buClr>
              <a:buSzPts val="1100"/>
              <a:buFont typeface="Arial"/>
              <a:buNone/>
            </a:pPr>
            <a:r>
              <a:rPr lang="en" sz="1100"/>
              <a:t> </a:t>
            </a:r>
            <a:endParaRPr sz="1100"/>
          </a:p>
          <a:p>
            <a:pPr marL="228600" lvl="0" indent="0" algn="l" rtl="0">
              <a:spcBef>
                <a:spcPts val="0"/>
              </a:spcBef>
              <a:spcAft>
                <a:spcPts val="0"/>
              </a:spcAft>
              <a:buClr>
                <a:schemeClr val="dk1"/>
              </a:buClr>
              <a:buSzPts val="1100"/>
              <a:buFont typeface="Arial"/>
              <a:buNone/>
            </a:pPr>
            <a:r>
              <a:rPr lang="en" sz="1100"/>
              <a:t>8.     Regularly update firewall and IPS rules, and conduct assessments to address VPN vulnerabilities.</a:t>
            </a:r>
            <a:endParaRPr sz="1100"/>
          </a:p>
          <a:p>
            <a:pPr marL="0" lvl="0" indent="0" algn="l" rtl="0">
              <a:spcBef>
                <a:spcPts val="0"/>
              </a:spcBef>
              <a:spcAft>
                <a:spcPts val="0"/>
              </a:spcAft>
              <a:buClr>
                <a:schemeClr val="dk1"/>
              </a:buClr>
              <a:buSzPts val="1100"/>
              <a:buFont typeface="Arial"/>
              <a:buNone/>
            </a:pPr>
            <a:r>
              <a:rPr lang="en" sz="1100"/>
              <a:t> </a:t>
            </a:r>
            <a:endParaRPr sz="1100"/>
          </a:p>
          <a:p>
            <a:pPr marL="228600" lvl="0" indent="0" algn="l" rtl="0">
              <a:spcBef>
                <a:spcPts val="0"/>
              </a:spcBef>
              <a:spcAft>
                <a:spcPts val="0"/>
              </a:spcAft>
              <a:buClr>
                <a:schemeClr val="dk1"/>
              </a:buClr>
              <a:buSzPts val="1100"/>
              <a:buFont typeface="Arial"/>
              <a:buNone/>
            </a:pPr>
            <a:r>
              <a:rPr lang="en" sz="1100"/>
              <a:t>9.     Implement secure, scalable storage for logs and threat intel databases, regularly auditing for compliance and efficiency.</a:t>
            </a:r>
            <a:endParaRPr sz="1100"/>
          </a:p>
          <a:p>
            <a:pPr marL="457200" lvl="0" indent="0" algn="l" rtl="0">
              <a:spcBef>
                <a:spcPts val="0"/>
              </a:spcBef>
              <a:spcAft>
                <a:spcPts val="0"/>
              </a:spcAft>
              <a:buClr>
                <a:schemeClr val="dk1"/>
              </a:buClr>
              <a:buSzPts val="1100"/>
              <a:buFont typeface="Arial"/>
              <a:buNone/>
            </a:pPr>
            <a:r>
              <a:rPr lang="en" sz="1100"/>
              <a:t> </a:t>
            </a:r>
            <a:endParaRPr sz="1100"/>
          </a:p>
          <a:p>
            <a:pPr marL="228600" lvl="0" indent="0" algn="l" rtl="0">
              <a:spcBef>
                <a:spcPts val="0"/>
              </a:spcBef>
              <a:spcAft>
                <a:spcPts val="0"/>
              </a:spcAft>
              <a:buClr>
                <a:schemeClr val="dk1"/>
              </a:buClr>
              <a:buSzPts val="1100"/>
              <a:buFont typeface="Arial"/>
              <a:buNone/>
            </a:pPr>
            <a:r>
              <a:rPr lang="en" sz="1100"/>
              <a:t>10.  Provide ongoing training, fostering a culture of continuous learning and improvement within the SOC team.</a:t>
            </a:r>
            <a:endParaRPr sz="1100"/>
          </a:p>
          <a:p>
            <a:pPr marL="0" lvl="0" indent="0" algn="l" rtl="0">
              <a:spcBef>
                <a:spcPts val="0"/>
              </a:spcBef>
              <a:spcAft>
                <a:spcPts val="0"/>
              </a:spcAft>
              <a:buClr>
                <a:schemeClr val="dk1"/>
              </a:buClr>
              <a:buSzPts val="1100"/>
              <a:buFont typeface="Arial"/>
              <a:buNone/>
            </a:pPr>
            <a:r>
              <a:rPr lang="en" sz="1100"/>
              <a:t> </a:t>
            </a:r>
            <a:endParaRPr sz="1100"/>
          </a:p>
          <a:p>
            <a:pPr marL="0" lvl="0" indent="0" algn="l" rtl="0">
              <a:spcBef>
                <a:spcPts val="0"/>
              </a:spcBef>
              <a:spcAft>
                <a:spcPts val="0"/>
              </a:spcAft>
              <a:buClr>
                <a:schemeClr val="dk1"/>
              </a:buClr>
              <a:buSzPts val="1100"/>
              <a:buFont typeface="Arial"/>
              <a:buNone/>
            </a:pPr>
            <a:endParaRPr sz="1100"/>
          </a:p>
          <a:p>
            <a:pPr marL="0" lvl="0" indent="0" algn="l" rtl="0">
              <a:spcBef>
                <a:spcPts val="0"/>
              </a:spcBef>
              <a:spcAft>
                <a:spcPts val="1200"/>
              </a:spcAft>
              <a:buNone/>
            </a:pPr>
            <a:endParaRPr sz="1100" b="1"/>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p39"/>
          <p:cNvSpPr txBox="1">
            <a:spLocks noGrp="1"/>
          </p:cNvSpPr>
          <p:nvPr>
            <p:ph type="title"/>
          </p:nvPr>
        </p:nvSpPr>
        <p:spPr>
          <a:xfrm>
            <a:off x="143000" y="95950"/>
            <a:ext cx="8520600" cy="613200"/>
          </a:xfrm>
          <a:prstGeom prst="rect">
            <a:avLst/>
          </a:prstGeom>
        </p:spPr>
        <p:txBody>
          <a:bodyPr spcFirstLastPara="1" wrap="square" lIns="91425" tIns="91425" rIns="91425" bIns="91425" anchor="t" anchorCtr="0">
            <a:normAutofit/>
          </a:bodyPr>
          <a:lstStyle/>
          <a:p>
            <a:pPr marL="0" lvl="0" indent="0" algn="ctr" rtl="0">
              <a:lnSpc>
                <a:spcPct val="115000"/>
              </a:lnSpc>
              <a:spcBef>
                <a:spcPts val="0"/>
              </a:spcBef>
              <a:spcAft>
                <a:spcPts val="0"/>
              </a:spcAft>
              <a:buClr>
                <a:schemeClr val="dk1"/>
              </a:buClr>
              <a:buSzPts val="1100"/>
              <a:buFont typeface="Arial"/>
              <a:buNone/>
            </a:pPr>
            <a:r>
              <a:rPr lang="en" sz="1600" b="1"/>
              <a:t>Conclusion</a:t>
            </a:r>
            <a:endParaRPr sz="1600" b="1"/>
          </a:p>
        </p:txBody>
      </p:sp>
      <p:sp>
        <p:nvSpPr>
          <p:cNvPr id="261" name="Google Shape;261;p39"/>
          <p:cNvSpPr txBox="1">
            <a:spLocks noGrp="1"/>
          </p:cNvSpPr>
          <p:nvPr>
            <p:ph type="body" idx="1"/>
          </p:nvPr>
        </p:nvSpPr>
        <p:spPr>
          <a:xfrm>
            <a:off x="311700" y="1144625"/>
            <a:ext cx="8520600" cy="19779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Clr>
                <a:schemeClr val="dk1"/>
              </a:buClr>
              <a:buSzPts val="1100"/>
              <a:buFont typeface="Arial"/>
              <a:buNone/>
            </a:pPr>
            <a:r>
              <a:rPr lang="en"/>
              <a:t>In conclusion, ABC IT Security is well-equipped, but continuous improvement is vital for staying ahead in digital security. Implementing the outlined recommendations ensures a proactive and resilient approach, emphasizing regular assessments, training, and collaboration to maintain top-tier email security standards.</a:t>
            </a:r>
            <a:endParaRPr sz="250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6" name="Google Shape;266;p40"/>
          <p:cNvSpPr txBox="1">
            <a:spLocks noGrp="1"/>
          </p:cNvSpPr>
          <p:nvPr>
            <p:ph type="title"/>
          </p:nvPr>
        </p:nvSpPr>
        <p:spPr>
          <a:xfrm>
            <a:off x="2127850" y="1518850"/>
            <a:ext cx="4740000" cy="1467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6000" b="1"/>
              <a:t>Thank You </a:t>
            </a:r>
            <a:endParaRPr sz="6000" b="1"/>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Google Shape;74;p15"/>
          <p:cNvSpPr txBox="1">
            <a:spLocks noGrp="1"/>
          </p:cNvSpPr>
          <p:nvPr>
            <p:ph type="title"/>
          </p:nvPr>
        </p:nvSpPr>
        <p:spPr>
          <a:xfrm>
            <a:off x="3201150" y="0"/>
            <a:ext cx="2033700" cy="435300"/>
          </a:xfrm>
          <a:prstGeom prst="rect">
            <a:avLst/>
          </a:prstGeom>
          <a:solidFill>
            <a:srgbClr val="FFF2CC"/>
          </a:solidFill>
        </p:spPr>
        <p:txBody>
          <a:bodyPr spcFirstLastPara="1" wrap="square" lIns="91425" tIns="91425" rIns="91425" bIns="91425" anchor="t" anchorCtr="0">
            <a:normAutofit/>
          </a:bodyPr>
          <a:lstStyle/>
          <a:p>
            <a:pPr marL="0" lvl="0" indent="0" algn="l" rtl="0">
              <a:spcBef>
                <a:spcPts val="0"/>
              </a:spcBef>
              <a:spcAft>
                <a:spcPts val="0"/>
              </a:spcAft>
              <a:buSzPts val="990"/>
              <a:buNone/>
            </a:pPr>
            <a:r>
              <a:rPr lang="en" sz="1620" b="1"/>
              <a:t>Executive Summary</a:t>
            </a:r>
            <a:endParaRPr sz="1620" b="1"/>
          </a:p>
        </p:txBody>
      </p:sp>
      <p:sp>
        <p:nvSpPr>
          <p:cNvPr id="75" name="Google Shape;75;p15"/>
          <p:cNvSpPr txBox="1">
            <a:spLocks noGrp="1"/>
          </p:cNvSpPr>
          <p:nvPr>
            <p:ph type="body" idx="1"/>
          </p:nvPr>
        </p:nvSpPr>
        <p:spPr>
          <a:xfrm>
            <a:off x="34500" y="675050"/>
            <a:ext cx="8784900" cy="4431900"/>
          </a:xfrm>
          <a:prstGeom prst="rect">
            <a:avLst/>
          </a:prstGeom>
        </p:spPr>
        <p:txBody>
          <a:bodyPr spcFirstLastPara="1" wrap="square" lIns="91425" tIns="91425" rIns="91425" bIns="91425" anchor="t" anchorCtr="0">
            <a:normAutofit fontScale="25000"/>
          </a:bodyPr>
          <a:lstStyle/>
          <a:p>
            <a:pPr marL="457200" lvl="0" indent="-319331" algn="l" rtl="0">
              <a:lnSpc>
                <a:spcPct val="150000"/>
              </a:lnSpc>
              <a:spcBef>
                <a:spcPts val="1200"/>
              </a:spcBef>
              <a:spcAft>
                <a:spcPts val="0"/>
              </a:spcAft>
              <a:buClr>
                <a:schemeClr val="dk1"/>
              </a:buClr>
              <a:buSzPct val="100000"/>
              <a:buChar char="●"/>
            </a:pPr>
            <a:r>
              <a:rPr lang="en" sz="5715">
                <a:solidFill>
                  <a:schemeClr val="dk1"/>
                </a:solidFill>
              </a:rPr>
              <a:t>IT risk assessment done for company “ABC”. </a:t>
            </a:r>
            <a:endParaRPr sz="5715">
              <a:solidFill>
                <a:schemeClr val="dk1"/>
              </a:solidFill>
            </a:endParaRPr>
          </a:p>
          <a:p>
            <a:pPr marL="457200" lvl="0" indent="-319331" algn="l" rtl="0">
              <a:lnSpc>
                <a:spcPct val="150000"/>
              </a:lnSpc>
              <a:spcBef>
                <a:spcPts val="0"/>
              </a:spcBef>
              <a:spcAft>
                <a:spcPts val="0"/>
              </a:spcAft>
              <a:buClr>
                <a:schemeClr val="dk1"/>
              </a:buClr>
              <a:buSzPct val="100000"/>
              <a:buChar char="●"/>
            </a:pPr>
            <a:r>
              <a:rPr lang="en" sz="5715">
                <a:solidFill>
                  <a:schemeClr val="dk1"/>
                </a:solidFill>
              </a:rPr>
              <a:t>“ABC”  is a leading cybersecurity firm specializing in email security. </a:t>
            </a:r>
            <a:endParaRPr sz="5715">
              <a:solidFill>
                <a:schemeClr val="dk1"/>
              </a:solidFill>
            </a:endParaRPr>
          </a:p>
          <a:p>
            <a:pPr marL="457200" lvl="0" indent="-319331" algn="l" rtl="0">
              <a:lnSpc>
                <a:spcPct val="150000"/>
              </a:lnSpc>
              <a:spcBef>
                <a:spcPts val="0"/>
              </a:spcBef>
              <a:spcAft>
                <a:spcPts val="0"/>
              </a:spcAft>
              <a:buClr>
                <a:schemeClr val="dk1"/>
              </a:buClr>
              <a:buSzPct val="100000"/>
              <a:buChar char="●"/>
            </a:pPr>
            <a:r>
              <a:rPr lang="en" sz="5715">
                <a:solidFill>
                  <a:schemeClr val="dk1"/>
                </a:solidFill>
              </a:rPr>
              <a:t>The company has been engaged by “University of Delaware” to detect and prevent a range of email-based threats, including phishing and business email compromise.</a:t>
            </a:r>
            <a:endParaRPr sz="5715">
              <a:solidFill>
                <a:schemeClr val="dk1"/>
              </a:solidFill>
            </a:endParaRPr>
          </a:p>
          <a:p>
            <a:pPr marL="457200" lvl="0" indent="-319331" algn="l" rtl="0">
              <a:lnSpc>
                <a:spcPct val="150000"/>
              </a:lnSpc>
              <a:spcBef>
                <a:spcPts val="0"/>
              </a:spcBef>
              <a:spcAft>
                <a:spcPts val="0"/>
              </a:spcAft>
              <a:buClr>
                <a:schemeClr val="dk1"/>
              </a:buClr>
              <a:buSzPct val="100000"/>
              <a:buChar char="●"/>
            </a:pPr>
            <a:r>
              <a:rPr lang="en" sz="5715">
                <a:solidFill>
                  <a:schemeClr val="dk1"/>
                </a:solidFill>
              </a:rPr>
              <a:t>Our team evaluated the assets and threats associated with ABC’s email security platform.</a:t>
            </a:r>
            <a:endParaRPr sz="5715">
              <a:solidFill>
                <a:schemeClr val="dk1"/>
              </a:solidFill>
            </a:endParaRPr>
          </a:p>
          <a:p>
            <a:pPr marL="457200" lvl="0" indent="-319331" algn="l" rtl="0">
              <a:lnSpc>
                <a:spcPct val="150000"/>
              </a:lnSpc>
              <a:spcBef>
                <a:spcPts val="0"/>
              </a:spcBef>
              <a:spcAft>
                <a:spcPts val="0"/>
              </a:spcAft>
              <a:buClr>
                <a:schemeClr val="dk1"/>
              </a:buClr>
              <a:buSzPct val="100000"/>
              <a:buChar char="●"/>
            </a:pPr>
            <a:r>
              <a:rPr lang="en" sz="5715">
                <a:solidFill>
                  <a:schemeClr val="dk1"/>
                </a:solidFill>
              </a:rPr>
              <a:t>Basis the likelihood of each identified vulnerability and its potential impact,  risk score was calculated providing a quantitative basis for the assessment.</a:t>
            </a:r>
            <a:endParaRPr sz="5715">
              <a:solidFill>
                <a:schemeClr val="dk1"/>
              </a:solidFill>
            </a:endParaRPr>
          </a:p>
          <a:p>
            <a:pPr marL="457200" lvl="0" indent="-319331" algn="l" rtl="0">
              <a:lnSpc>
                <a:spcPct val="150000"/>
              </a:lnSpc>
              <a:spcBef>
                <a:spcPts val="0"/>
              </a:spcBef>
              <a:spcAft>
                <a:spcPts val="0"/>
              </a:spcAft>
              <a:buClr>
                <a:schemeClr val="dk1"/>
              </a:buClr>
              <a:buSzPct val="100000"/>
              <a:buChar char="●"/>
            </a:pPr>
            <a:r>
              <a:rPr lang="en" sz="5715">
                <a:solidFill>
                  <a:schemeClr val="dk1"/>
                </a:solidFill>
              </a:rPr>
              <a:t>The team identified the highest risks and suggested countermeasures and recommendations for the management of ABC.</a:t>
            </a:r>
            <a:endParaRPr sz="5715">
              <a:solidFill>
                <a:schemeClr val="dk1"/>
              </a:solidFill>
            </a:endParaRPr>
          </a:p>
          <a:p>
            <a:pPr marL="457200" lvl="0" indent="-319331" algn="l" rtl="0">
              <a:lnSpc>
                <a:spcPct val="150000"/>
              </a:lnSpc>
              <a:spcBef>
                <a:spcPts val="0"/>
              </a:spcBef>
              <a:spcAft>
                <a:spcPts val="0"/>
              </a:spcAft>
              <a:buClr>
                <a:schemeClr val="dk1"/>
              </a:buClr>
              <a:buSzPct val="100000"/>
              <a:buChar char="●"/>
            </a:pPr>
            <a:r>
              <a:rPr lang="en" sz="5715">
                <a:solidFill>
                  <a:schemeClr val="dk1"/>
                </a:solidFill>
              </a:rPr>
              <a:t>By implementing the proposed controls, ABC can strengthen its defenses, reduce the likelihood of successful email attacks, and optimize its overall cybersecurity investment.</a:t>
            </a:r>
            <a:endParaRPr sz="5715">
              <a:solidFill>
                <a:schemeClr val="dk1"/>
              </a:solidFill>
            </a:endParaRPr>
          </a:p>
          <a:p>
            <a:pPr marL="0" lvl="0" indent="0" algn="l" rtl="0">
              <a:spcBef>
                <a:spcPts val="1200"/>
              </a:spcBef>
              <a:spcAft>
                <a:spcPts val="1200"/>
              </a:spcAft>
              <a:buNone/>
            </a:pPr>
            <a:endParaRPr sz="2718"/>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Google Shape;80;p16"/>
          <p:cNvSpPr txBox="1">
            <a:spLocks noGrp="1"/>
          </p:cNvSpPr>
          <p:nvPr>
            <p:ph type="title"/>
          </p:nvPr>
        </p:nvSpPr>
        <p:spPr>
          <a:xfrm>
            <a:off x="2628725" y="0"/>
            <a:ext cx="3580500" cy="440400"/>
          </a:xfrm>
          <a:prstGeom prst="rect">
            <a:avLst/>
          </a:prstGeom>
          <a:solidFill>
            <a:srgbClr val="FFF2CC"/>
          </a:solidFill>
        </p:spPr>
        <p:txBody>
          <a:bodyPr spcFirstLastPara="1" wrap="square" lIns="91425" tIns="91425" rIns="91425" bIns="91425" anchor="t" anchorCtr="0">
            <a:normAutofit fontScale="90000"/>
          </a:bodyPr>
          <a:lstStyle/>
          <a:p>
            <a:pPr marL="0" lvl="0" indent="0" algn="l" rtl="0">
              <a:spcBef>
                <a:spcPts val="0"/>
              </a:spcBef>
              <a:spcAft>
                <a:spcPts val="0"/>
              </a:spcAft>
              <a:buSzPct val="54395"/>
              <a:buNone/>
            </a:pPr>
            <a:r>
              <a:rPr lang="en" sz="1820" b="1"/>
              <a:t>ABC’s Behavioral AI Engine</a:t>
            </a:r>
            <a:endParaRPr sz="1820" b="1"/>
          </a:p>
        </p:txBody>
      </p:sp>
      <p:pic>
        <p:nvPicPr>
          <p:cNvPr id="81" name="Google Shape;81;p16"/>
          <p:cNvPicPr preferRelativeResize="0"/>
          <p:nvPr/>
        </p:nvPicPr>
        <p:blipFill>
          <a:blip r:embed="rId3">
            <a:alphaModFix/>
          </a:blip>
          <a:stretch>
            <a:fillRect/>
          </a:stretch>
        </p:blipFill>
        <p:spPr>
          <a:xfrm>
            <a:off x="44025" y="367825"/>
            <a:ext cx="9054325" cy="47756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7"/>
          <p:cNvSpPr txBox="1">
            <a:spLocks noGrp="1"/>
          </p:cNvSpPr>
          <p:nvPr>
            <p:ph type="title"/>
          </p:nvPr>
        </p:nvSpPr>
        <p:spPr>
          <a:xfrm>
            <a:off x="3818800" y="0"/>
            <a:ext cx="1077000" cy="435300"/>
          </a:xfrm>
          <a:prstGeom prst="rect">
            <a:avLst/>
          </a:prstGeom>
          <a:solidFill>
            <a:srgbClr val="FFF2CC"/>
          </a:solidFill>
        </p:spPr>
        <p:txBody>
          <a:bodyPr spcFirstLastPara="1" wrap="square" lIns="91425" tIns="91425" rIns="91425" bIns="91425" anchor="t" anchorCtr="0">
            <a:normAutofit/>
          </a:bodyPr>
          <a:lstStyle/>
          <a:p>
            <a:pPr marL="0" lvl="0" indent="0" algn="l" rtl="0">
              <a:spcBef>
                <a:spcPts val="0"/>
              </a:spcBef>
              <a:spcAft>
                <a:spcPts val="0"/>
              </a:spcAft>
              <a:buSzPts val="990"/>
              <a:buNone/>
            </a:pPr>
            <a:r>
              <a:rPr lang="en" sz="1620" b="1"/>
              <a:t>Scope</a:t>
            </a:r>
            <a:endParaRPr sz="1620" b="1"/>
          </a:p>
        </p:txBody>
      </p:sp>
      <p:sp>
        <p:nvSpPr>
          <p:cNvPr id="87" name="Google Shape;87;p17"/>
          <p:cNvSpPr txBox="1">
            <a:spLocks noGrp="1"/>
          </p:cNvSpPr>
          <p:nvPr>
            <p:ph type="body" idx="1"/>
          </p:nvPr>
        </p:nvSpPr>
        <p:spPr>
          <a:xfrm>
            <a:off x="68550" y="435300"/>
            <a:ext cx="8963700" cy="1920000"/>
          </a:xfrm>
          <a:prstGeom prst="rect">
            <a:avLst/>
          </a:prstGeom>
        </p:spPr>
        <p:txBody>
          <a:bodyPr spcFirstLastPara="1" wrap="square" lIns="91425" tIns="91425" rIns="91425" bIns="91425" anchor="t" anchorCtr="0">
            <a:noAutofit/>
          </a:bodyPr>
          <a:lstStyle/>
          <a:p>
            <a:pPr marL="457200" lvl="0" indent="-317500" algn="l" rtl="0">
              <a:lnSpc>
                <a:spcPct val="150000"/>
              </a:lnSpc>
              <a:spcBef>
                <a:spcPts val="1200"/>
              </a:spcBef>
              <a:spcAft>
                <a:spcPts val="0"/>
              </a:spcAft>
              <a:buClr>
                <a:schemeClr val="dk1"/>
              </a:buClr>
              <a:buSzPts val="1400"/>
              <a:buChar char="●"/>
            </a:pPr>
            <a:r>
              <a:rPr lang="en" sz="1400">
                <a:solidFill>
                  <a:schemeClr val="dk1"/>
                </a:solidFill>
              </a:rPr>
              <a:t>Recognizing the criticality of the email security landscape and the potential severe impact of email attacks, the risk assessment covers both the email security platform itself and the broader processes involved. </a:t>
            </a:r>
            <a:endParaRPr sz="1400">
              <a:solidFill>
                <a:schemeClr val="dk1"/>
              </a:solidFill>
            </a:endParaRPr>
          </a:p>
          <a:p>
            <a:pPr marL="457200" lvl="0" indent="-317500" algn="l" rtl="0">
              <a:lnSpc>
                <a:spcPct val="150000"/>
              </a:lnSpc>
              <a:spcBef>
                <a:spcPts val="0"/>
              </a:spcBef>
              <a:spcAft>
                <a:spcPts val="0"/>
              </a:spcAft>
              <a:buClr>
                <a:schemeClr val="dk1"/>
              </a:buClr>
              <a:buSzPts val="1400"/>
              <a:buChar char="●"/>
            </a:pPr>
            <a:r>
              <a:rPr lang="en" sz="1400">
                <a:solidFill>
                  <a:schemeClr val="dk1"/>
                </a:solidFill>
              </a:rPr>
              <a:t>The assessment aims to ensure a comprehensive understanding of potential threats and vulnerabilities associated with Company ABC's innovative solution.</a:t>
            </a:r>
            <a:endParaRPr sz="1400">
              <a:solidFill>
                <a:schemeClr val="dk1"/>
              </a:solidFill>
            </a:endParaRPr>
          </a:p>
          <a:p>
            <a:pPr marL="0" lvl="0" indent="0" algn="l" rtl="0">
              <a:lnSpc>
                <a:spcPct val="150000"/>
              </a:lnSpc>
              <a:spcBef>
                <a:spcPts val="1200"/>
              </a:spcBef>
              <a:spcAft>
                <a:spcPts val="0"/>
              </a:spcAft>
              <a:buNone/>
            </a:pPr>
            <a:endParaRPr sz="1200" b="1">
              <a:solidFill>
                <a:srgbClr val="2E74B5"/>
              </a:solidFill>
            </a:endParaRPr>
          </a:p>
          <a:p>
            <a:pPr marL="0" lvl="0" indent="0" algn="l" rtl="0">
              <a:lnSpc>
                <a:spcPct val="105000"/>
              </a:lnSpc>
              <a:spcBef>
                <a:spcPts val="1200"/>
              </a:spcBef>
              <a:spcAft>
                <a:spcPts val="1200"/>
              </a:spcAft>
              <a:buNone/>
            </a:pPr>
            <a:endParaRPr/>
          </a:p>
        </p:txBody>
      </p:sp>
      <p:sp>
        <p:nvSpPr>
          <p:cNvPr id="88" name="Google Shape;88;p17"/>
          <p:cNvSpPr txBox="1"/>
          <p:nvPr/>
        </p:nvSpPr>
        <p:spPr>
          <a:xfrm>
            <a:off x="0" y="2428675"/>
            <a:ext cx="997800" cy="366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chemeClr val="dk2"/>
                </a:solidFill>
                <a:latin typeface="Old Standard TT"/>
                <a:ea typeface="Old Standard TT"/>
                <a:cs typeface="Old Standard TT"/>
                <a:sym typeface="Old Standard TT"/>
              </a:rPr>
              <a:t>Team</a:t>
            </a:r>
            <a:endParaRPr sz="1800" b="1">
              <a:solidFill>
                <a:schemeClr val="dk2"/>
              </a:solidFill>
              <a:latin typeface="Old Standard TT"/>
              <a:ea typeface="Old Standard TT"/>
              <a:cs typeface="Old Standard TT"/>
              <a:sym typeface="Old Standard TT"/>
            </a:endParaRPr>
          </a:p>
        </p:txBody>
      </p:sp>
      <p:pic>
        <p:nvPicPr>
          <p:cNvPr id="89" name="Google Shape;89;p17"/>
          <p:cNvPicPr preferRelativeResize="0"/>
          <p:nvPr/>
        </p:nvPicPr>
        <p:blipFill>
          <a:blip r:embed="rId3">
            <a:alphaModFix/>
          </a:blip>
          <a:stretch>
            <a:fillRect/>
          </a:stretch>
        </p:blipFill>
        <p:spPr>
          <a:xfrm>
            <a:off x="643925" y="2868950"/>
            <a:ext cx="6018424" cy="21050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18"/>
          <p:cNvSpPr txBox="1">
            <a:spLocks noGrp="1"/>
          </p:cNvSpPr>
          <p:nvPr>
            <p:ph type="title"/>
          </p:nvPr>
        </p:nvSpPr>
        <p:spPr>
          <a:xfrm>
            <a:off x="3110775" y="0"/>
            <a:ext cx="3060900" cy="435300"/>
          </a:xfrm>
          <a:prstGeom prst="rect">
            <a:avLst/>
          </a:prstGeom>
          <a:solidFill>
            <a:srgbClr val="FFF2CC"/>
          </a:solidFill>
        </p:spPr>
        <p:txBody>
          <a:bodyPr spcFirstLastPara="1" wrap="square" lIns="91425" tIns="91425" rIns="91425" bIns="91425" anchor="t" anchorCtr="0">
            <a:normAutofit/>
          </a:bodyPr>
          <a:lstStyle/>
          <a:p>
            <a:pPr marL="0" lvl="0" indent="0" algn="l" rtl="0">
              <a:spcBef>
                <a:spcPts val="0"/>
              </a:spcBef>
              <a:spcAft>
                <a:spcPts val="0"/>
              </a:spcAft>
              <a:buSzPts val="990"/>
              <a:buNone/>
            </a:pPr>
            <a:r>
              <a:rPr lang="en" sz="1620" b="1" dirty="0"/>
              <a:t>Risk Assessment Approach</a:t>
            </a:r>
            <a:endParaRPr sz="1620" b="1" dirty="0"/>
          </a:p>
        </p:txBody>
      </p:sp>
      <p:grpSp>
        <p:nvGrpSpPr>
          <p:cNvPr id="95" name="Google Shape;95;p18"/>
          <p:cNvGrpSpPr/>
          <p:nvPr/>
        </p:nvGrpSpPr>
        <p:grpSpPr>
          <a:xfrm>
            <a:off x="6254450" y="877550"/>
            <a:ext cx="2901000" cy="2901000"/>
            <a:chOff x="6254425" y="877550"/>
            <a:chExt cx="2901000" cy="2901000"/>
          </a:xfrm>
        </p:grpSpPr>
        <p:sp>
          <p:nvSpPr>
            <p:cNvPr id="96" name="Google Shape;96;p18"/>
            <p:cNvSpPr/>
            <p:nvPr/>
          </p:nvSpPr>
          <p:spPr>
            <a:xfrm rot="2700000">
              <a:off x="7460125" y="521533"/>
              <a:ext cx="489601" cy="3613033"/>
            </a:xfrm>
            <a:prstGeom prst="roundRect">
              <a:avLst>
                <a:gd name="adj" fmla="val 50000"/>
              </a:avLst>
            </a:prstGeom>
            <a:solidFill>
              <a:srgbClr val="307B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8"/>
            <p:cNvSpPr/>
            <p:nvPr/>
          </p:nvSpPr>
          <p:spPr>
            <a:xfrm>
              <a:off x="6443962" y="3255512"/>
              <a:ext cx="326100" cy="326100"/>
            </a:xfrm>
            <a:prstGeom prst="ellipse">
              <a:avLst/>
            </a:prstGeom>
            <a:solidFill>
              <a:srgbClr val="FFFFFF"/>
            </a:solidFill>
            <a:ln>
              <a:noFill/>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r>
                <a:rPr lang="en" sz="900" b="1">
                  <a:solidFill>
                    <a:srgbClr val="307BF3"/>
                  </a:solidFill>
                  <a:latin typeface="Roboto"/>
                  <a:ea typeface="Roboto"/>
                  <a:cs typeface="Roboto"/>
                  <a:sym typeface="Roboto"/>
                </a:rPr>
                <a:t>5</a:t>
              </a:r>
              <a:endParaRPr sz="900" b="1">
                <a:solidFill>
                  <a:srgbClr val="307BF3"/>
                </a:solidFill>
                <a:latin typeface="Roboto"/>
                <a:ea typeface="Roboto"/>
                <a:cs typeface="Roboto"/>
                <a:sym typeface="Roboto"/>
              </a:endParaRPr>
            </a:p>
          </p:txBody>
        </p:sp>
        <p:sp>
          <p:nvSpPr>
            <p:cNvPr id="98" name="Google Shape;98;p18"/>
            <p:cNvSpPr txBox="1"/>
            <p:nvPr/>
          </p:nvSpPr>
          <p:spPr>
            <a:xfrm rot="-2700000">
              <a:off x="6265417" y="2030697"/>
              <a:ext cx="3131917" cy="342805"/>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100" b="1">
                  <a:solidFill>
                    <a:srgbClr val="FFFFFF"/>
                  </a:solidFill>
                  <a:latin typeface="Roboto"/>
                  <a:ea typeface="Roboto"/>
                  <a:cs typeface="Roboto"/>
                  <a:sym typeface="Roboto"/>
                </a:rPr>
                <a:t>RISK LEVEL METRICS AND CLASSIFICATION</a:t>
              </a:r>
              <a:endParaRPr sz="1100" b="1">
                <a:solidFill>
                  <a:srgbClr val="FFFFFF"/>
                </a:solidFill>
                <a:latin typeface="Roboto"/>
                <a:ea typeface="Roboto"/>
                <a:cs typeface="Roboto"/>
                <a:sym typeface="Roboto"/>
              </a:endParaRPr>
            </a:p>
          </p:txBody>
        </p:sp>
      </p:grpSp>
      <p:grpSp>
        <p:nvGrpSpPr>
          <p:cNvPr id="99" name="Google Shape;99;p18"/>
          <p:cNvGrpSpPr/>
          <p:nvPr/>
        </p:nvGrpSpPr>
        <p:grpSpPr>
          <a:xfrm>
            <a:off x="4761475" y="820700"/>
            <a:ext cx="2957700" cy="2957700"/>
            <a:chOff x="4761475" y="820700"/>
            <a:chExt cx="2957700" cy="2957700"/>
          </a:xfrm>
        </p:grpSpPr>
        <p:sp>
          <p:nvSpPr>
            <p:cNvPr id="100" name="Google Shape;100;p18"/>
            <p:cNvSpPr/>
            <p:nvPr/>
          </p:nvSpPr>
          <p:spPr>
            <a:xfrm rot="2700000">
              <a:off x="5995525" y="452941"/>
              <a:ext cx="489601" cy="3693219"/>
            </a:xfrm>
            <a:prstGeom prst="roundRect">
              <a:avLst>
                <a:gd name="adj" fmla="val 50000"/>
              </a:avLst>
            </a:prstGeom>
            <a:solidFill>
              <a:srgbClr val="0E65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8"/>
            <p:cNvSpPr/>
            <p:nvPr/>
          </p:nvSpPr>
          <p:spPr>
            <a:xfrm>
              <a:off x="4950863" y="3255512"/>
              <a:ext cx="326100" cy="326100"/>
            </a:xfrm>
            <a:prstGeom prst="ellipse">
              <a:avLst/>
            </a:prstGeom>
            <a:solidFill>
              <a:srgbClr val="FFFFFF"/>
            </a:solidFill>
            <a:ln>
              <a:noFill/>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r>
                <a:rPr lang="en" sz="900" b="1">
                  <a:solidFill>
                    <a:srgbClr val="0E65F0"/>
                  </a:solidFill>
                  <a:latin typeface="Roboto"/>
                  <a:ea typeface="Roboto"/>
                  <a:cs typeface="Roboto"/>
                  <a:sym typeface="Roboto"/>
                </a:rPr>
                <a:t>4</a:t>
              </a:r>
              <a:endParaRPr sz="900" b="1">
                <a:solidFill>
                  <a:srgbClr val="0E65F0"/>
                </a:solidFill>
                <a:latin typeface="Roboto"/>
                <a:ea typeface="Roboto"/>
                <a:cs typeface="Roboto"/>
                <a:sym typeface="Roboto"/>
              </a:endParaRPr>
            </a:p>
          </p:txBody>
        </p:sp>
        <p:sp>
          <p:nvSpPr>
            <p:cNvPr id="102" name="Google Shape;102;p18"/>
            <p:cNvSpPr txBox="1"/>
            <p:nvPr/>
          </p:nvSpPr>
          <p:spPr>
            <a:xfrm rot="-2700000">
              <a:off x="4896424" y="2302799"/>
              <a:ext cx="2362302" cy="342805"/>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b="1">
                  <a:solidFill>
                    <a:srgbClr val="FFFFFF"/>
                  </a:solidFill>
                  <a:latin typeface="Roboto"/>
                  <a:ea typeface="Roboto"/>
                  <a:cs typeface="Roboto"/>
                  <a:sym typeface="Roboto"/>
                </a:rPr>
                <a:t>RISK SCORING SYSTEM</a:t>
              </a:r>
              <a:endParaRPr b="1">
                <a:solidFill>
                  <a:srgbClr val="FFFFFF"/>
                </a:solidFill>
                <a:latin typeface="Roboto"/>
                <a:ea typeface="Roboto"/>
                <a:cs typeface="Roboto"/>
                <a:sym typeface="Roboto"/>
              </a:endParaRPr>
            </a:p>
          </p:txBody>
        </p:sp>
      </p:grpSp>
      <p:grpSp>
        <p:nvGrpSpPr>
          <p:cNvPr id="103" name="Google Shape;103;p18"/>
          <p:cNvGrpSpPr/>
          <p:nvPr/>
        </p:nvGrpSpPr>
        <p:grpSpPr>
          <a:xfrm>
            <a:off x="3269852" y="826928"/>
            <a:ext cx="2951400" cy="2951400"/>
            <a:chOff x="3269852" y="826928"/>
            <a:chExt cx="2951400" cy="2951400"/>
          </a:xfrm>
        </p:grpSpPr>
        <p:sp>
          <p:nvSpPr>
            <p:cNvPr id="104" name="Google Shape;104;p18"/>
            <p:cNvSpPr/>
            <p:nvPr/>
          </p:nvSpPr>
          <p:spPr>
            <a:xfrm rot="2700000">
              <a:off x="4500752" y="460473"/>
              <a:ext cx="489601" cy="3684309"/>
            </a:xfrm>
            <a:prstGeom prst="roundRect">
              <a:avLst>
                <a:gd name="adj" fmla="val 50000"/>
              </a:avLst>
            </a:prstGeom>
            <a:solidFill>
              <a:srgbClr val="0D5D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8"/>
            <p:cNvSpPr/>
            <p:nvPr/>
          </p:nvSpPr>
          <p:spPr>
            <a:xfrm>
              <a:off x="3459197" y="3255512"/>
              <a:ext cx="326100" cy="326100"/>
            </a:xfrm>
            <a:prstGeom prst="ellipse">
              <a:avLst/>
            </a:prstGeom>
            <a:solidFill>
              <a:srgbClr val="FFFFFF"/>
            </a:solidFill>
            <a:ln>
              <a:noFill/>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r>
                <a:rPr lang="en" sz="900" b="1">
                  <a:solidFill>
                    <a:srgbClr val="0D5DDF"/>
                  </a:solidFill>
                  <a:latin typeface="Roboto"/>
                  <a:ea typeface="Roboto"/>
                  <a:cs typeface="Roboto"/>
                  <a:sym typeface="Roboto"/>
                </a:rPr>
                <a:t>3</a:t>
              </a:r>
              <a:endParaRPr sz="900" b="1">
                <a:solidFill>
                  <a:srgbClr val="0D5DDF"/>
                </a:solidFill>
                <a:latin typeface="Roboto"/>
                <a:ea typeface="Roboto"/>
                <a:cs typeface="Roboto"/>
                <a:sym typeface="Roboto"/>
              </a:endParaRPr>
            </a:p>
          </p:txBody>
        </p:sp>
        <p:sp>
          <p:nvSpPr>
            <p:cNvPr id="106" name="Google Shape;106;p18"/>
            <p:cNvSpPr txBox="1"/>
            <p:nvPr/>
          </p:nvSpPr>
          <p:spPr>
            <a:xfrm rot="-2700000">
              <a:off x="3274371" y="1988097"/>
              <a:ext cx="3252408" cy="342805"/>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100" b="1">
                  <a:solidFill>
                    <a:srgbClr val="FFFFFF"/>
                  </a:solidFill>
                  <a:latin typeface="Roboto"/>
                  <a:ea typeface="Roboto"/>
                  <a:cs typeface="Roboto"/>
                  <a:sym typeface="Roboto"/>
                </a:rPr>
                <a:t>RISK MATRIX DEVELOPMENT &amp; ASSESSMENT</a:t>
              </a:r>
              <a:endParaRPr sz="1100" b="1">
                <a:solidFill>
                  <a:srgbClr val="FFFFFF"/>
                </a:solidFill>
                <a:latin typeface="Roboto"/>
                <a:ea typeface="Roboto"/>
                <a:cs typeface="Roboto"/>
                <a:sym typeface="Roboto"/>
              </a:endParaRPr>
            </a:p>
          </p:txBody>
        </p:sp>
      </p:grpSp>
      <p:grpSp>
        <p:nvGrpSpPr>
          <p:cNvPr id="107" name="Google Shape;107;p18"/>
          <p:cNvGrpSpPr/>
          <p:nvPr/>
        </p:nvGrpSpPr>
        <p:grpSpPr>
          <a:xfrm>
            <a:off x="1776725" y="757001"/>
            <a:ext cx="3023225" cy="3021349"/>
            <a:chOff x="1776725" y="757001"/>
            <a:chExt cx="3023225" cy="3021349"/>
          </a:xfrm>
        </p:grpSpPr>
        <p:grpSp>
          <p:nvGrpSpPr>
            <p:cNvPr id="108" name="Google Shape;108;p18"/>
            <p:cNvGrpSpPr/>
            <p:nvPr/>
          </p:nvGrpSpPr>
          <p:grpSpPr>
            <a:xfrm>
              <a:off x="1776725" y="757001"/>
              <a:ext cx="3023225" cy="3021349"/>
              <a:chOff x="1776725" y="757001"/>
              <a:chExt cx="3023225" cy="3021349"/>
            </a:xfrm>
          </p:grpSpPr>
          <p:sp>
            <p:nvSpPr>
              <p:cNvPr id="109" name="Google Shape;109;p18"/>
              <p:cNvSpPr/>
              <p:nvPr/>
            </p:nvSpPr>
            <p:spPr>
              <a:xfrm rot="2700000">
                <a:off x="2992025" y="498157"/>
                <a:ext cx="489601" cy="3640186"/>
              </a:xfrm>
              <a:prstGeom prst="roundRect">
                <a:avLst>
                  <a:gd name="adj" fmla="val 50000"/>
                </a:avLst>
              </a:prstGeom>
              <a:solidFill>
                <a:srgbClr val="0C5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8"/>
              <p:cNvSpPr txBox="1"/>
              <p:nvPr/>
            </p:nvSpPr>
            <p:spPr>
              <a:xfrm rot="-2700000">
                <a:off x="1744032" y="1922399"/>
                <a:ext cx="3438236" cy="342805"/>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300" b="1">
                    <a:solidFill>
                      <a:srgbClr val="FFFFFF"/>
                    </a:solidFill>
                    <a:latin typeface="Roboto"/>
                    <a:ea typeface="Roboto"/>
                    <a:cs typeface="Roboto"/>
                    <a:sym typeface="Roboto"/>
                  </a:rPr>
                  <a:t>DATA COLLECTION &amp; DOCUMENTATION</a:t>
                </a:r>
                <a:endParaRPr sz="1300" b="1">
                  <a:solidFill>
                    <a:srgbClr val="FFFFFF"/>
                  </a:solidFill>
                  <a:latin typeface="Roboto"/>
                  <a:ea typeface="Roboto"/>
                  <a:cs typeface="Roboto"/>
                  <a:sym typeface="Roboto"/>
                </a:endParaRPr>
              </a:p>
            </p:txBody>
          </p:sp>
        </p:grpSp>
        <p:sp>
          <p:nvSpPr>
            <p:cNvPr id="111" name="Google Shape;111;p18"/>
            <p:cNvSpPr/>
            <p:nvPr/>
          </p:nvSpPr>
          <p:spPr>
            <a:xfrm>
              <a:off x="1966072" y="3255512"/>
              <a:ext cx="326100" cy="326100"/>
            </a:xfrm>
            <a:prstGeom prst="ellipse">
              <a:avLst/>
            </a:prstGeom>
            <a:solidFill>
              <a:srgbClr val="FFFFFF"/>
            </a:solidFill>
            <a:ln>
              <a:noFill/>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r>
                <a:rPr lang="en" sz="900" b="1">
                  <a:solidFill>
                    <a:srgbClr val="0C58D3"/>
                  </a:solidFill>
                  <a:latin typeface="Roboto"/>
                  <a:ea typeface="Roboto"/>
                  <a:cs typeface="Roboto"/>
                  <a:sym typeface="Roboto"/>
                </a:rPr>
                <a:t>2</a:t>
              </a:r>
              <a:endParaRPr sz="900" b="1">
                <a:solidFill>
                  <a:srgbClr val="0C58D3"/>
                </a:solidFill>
                <a:latin typeface="Roboto"/>
                <a:ea typeface="Roboto"/>
                <a:cs typeface="Roboto"/>
                <a:sym typeface="Roboto"/>
              </a:endParaRPr>
            </a:p>
          </p:txBody>
        </p:sp>
      </p:grpSp>
      <p:grpSp>
        <p:nvGrpSpPr>
          <p:cNvPr id="112" name="Google Shape;112;p18"/>
          <p:cNvGrpSpPr/>
          <p:nvPr/>
        </p:nvGrpSpPr>
        <p:grpSpPr>
          <a:xfrm>
            <a:off x="284894" y="860725"/>
            <a:ext cx="2917800" cy="2917800"/>
            <a:chOff x="284894" y="860725"/>
            <a:chExt cx="2917800" cy="2917800"/>
          </a:xfrm>
        </p:grpSpPr>
        <p:sp>
          <p:nvSpPr>
            <p:cNvPr id="113" name="Google Shape;113;p18"/>
            <p:cNvSpPr/>
            <p:nvPr/>
          </p:nvSpPr>
          <p:spPr>
            <a:xfrm rot="2700000">
              <a:off x="1498993" y="501229"/>
              <a:ext cx="489601" cy="3636792"/>
            </a:xfrm>
            <a:prstGeom prst="roundRect">
              <a:avLst>
                <a:gd name="adj" fmla="val 50000"/>
              </a:avLst>
            </a:prstGeom>
            <a:solidFill>
              <a:srgbClr val="0944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8"/>
            <p:cNvSpPr/>
            <p:nvPr/>
          </p:nvSpPr>
          <p:spPr>
            <a:xfrm>
              <a:off x="472955" y="3255512"/>
              <a:ext cx="326100" cy="326100"/>
            </a:xfrm>
            <a:prstGeom prst="ellipse">
              <a:avLst/>
            </a:prstGeom>
            <a:solidFill>
              <a:srgbClr val="FFFFFF"/>
            </a:solidFill>
            <a:ln>
              <a:noFill/>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r>
                <a:rPr lang="en" sz="900" b="1">
                  <a:solidFill>
                    <a:srgbClr val="0944A1"/>
                  </a:solidFill>
                  <a:latin typeface="Roboto"/>
                  <a:ea typeface="Roboto"/>
                  <a:cs typeface="Roboto"/>
                  <a:sym typeface="Roboto"/>
                </a:rPr>
                <a:t>1</a:t>
              </a:r>
              <a:endParaRPr sz="900" b="1">
                <a:solidFill>
                  <a:srgbClr val="0944A1"/>
                </a:solidFill>
                <a:latin typeface="Roboto"/>
                <a:ea typeface="Roboto"/>
                <a:cs typeface="Roboto"/>
                <a:sym typeface="Roboto"/>
              </a:endParaRPr>
            </a:p>
          </p:txBody>
        </p:sp>
        <p:sp>
          <p:nvSpPr>
            <p:cNvPr id="115" name="Google Shape;115;p18"/>
            <p:cNvSpPr txBox="1"/>
            <p:nvPr/>
          </p:nvSpPr>
          <p:spPr>
            <a:xfrm rot="-2700000">
              <a:off x="414317" y="2300549"/>
              <a:ext cx="2368666" cy="342805"/>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b="1">
                  <a:solidFill>
                    <a:srgbClr val="FFFFFF"/>
                  </a:solidFill>
                  <a:latin typeface="Roboto"/>
                  <a:ea typeface="Roboto"/>
                  <a:cs typeface="Roboto"/>
                  <a:sym typeface="Roboto"/>
                </a:rPr>
                <a:t>INITIAL ASSESSMENT</a:t>
              </a:r>
              <a:endParaRPr b="1">
                <a:solidFill>
                  <a:srgbClr val="FFFFFF"/>
                </a:solidFill>
                <a:latin typeface="Roboto"/>
                <a:ea typeface="Roboto"/>
                <a:cs typeface="Roboto"/>
                <a:sym typeface="Roboto"/>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19"/>
          <p:cNvSpPr txBox="1">
            <a:spLocks noGrp="1"/>
          </p:cNvSpPr>
          <p:nvPr>
            <p:ph type="title"/>
          </p:nvPr>
        </p:nvSpPr>
        <p:spPr>
          <a:xfrm>
            <a:off x="3201150" y="0"/>
            <a:ext cx="1920600" cy="435300"/>
          </a:xfrm>
          <a:prstGeom prst="rect">
            <a:avLst/>
          </a:prstGeom>
          <a:solidFill>
            <a:srgbClr val="FFF2CC"/>
          </a:solidFill>
        </p:spPr>
        <p:txBody>
          <a:bodyPr spcFirstLastPara="1" wrap="square" lIns="91425" tIns="91425" rIns="91425" bIns="91425" anchor="t" anchorCtr="0">
            <a:normAutofit/>
          </a:bodyPr>
          <a:lstStyle/>
          <a:p>
            <a:pPr marL="0" lvl="0" indent="0" algn="l" rtl="0">
              <a:spcBef>
                <a:spcPts val="0"/>
              </a:spcBef>
              <a:spcAft>
                <a:spcPts val="0"/>
              </a:spcAft>
              <a:buSzPts val="990"/>
              <a:buNone/>
            </a:pPr>
            <a:r>
              <a:rPr lang="en" sz="1620" b="1" dirty="0"/>
              <a:t>Initial Assessment</a:t>
            </a:r>
            <a:endParaRPr sz="1620" b="1" dirty="0"/>
          </a:p>
        </p:txBody>
      </p:sp>
      <p:sp>
        <p:nvSpPr>
          <p:cNvPr id="121" name="Google Shape;121;p19"/>
          <p:cNvSpPr txBox="1">
            <a:spLocks noGrp="1"/>
          </p:cNvSpPr>
          <p:nvPr>
            <p:ph type="body" idx="1"/>
          </p:nvPr>
        </p:nvSpPr>
        <p:spPr>
          <a:xfrm>
            <a:off x="91575" y="396725"/>
            <a:ext cx="8520600" cy="2633700"/>
          </a:xfrm>
          <a:prstGeom prst="rect">
            <a:avLst/>
          </a:prstGeom>
        </p:spPr>
        <p:txBody>
          <a:bodyPr spcFirstLastPara="1" wrap="square" lIns="91425" tIns="91425" rIns="91425" bIns="91425" anchor="t" anchorCtr="0">
            <a:normAutofit fontScale="62500" lnSpcReduction="20000"/>
          </a:bodyPr>
          <a:lstStyle/>
          <a:p>
            <a:pPr marL="457200" lvl="0" indent="-309582" algn="l" rtl="0">
              <a:lnSpc>
                <a:spcPct val="150000"/>
              </a:lnSpc>
              <a:spcBef>
                <a:spcPts val="1200"/>
              </a:spcBef>
              <a:spcAft>
                <a:spcPts val="0"/>
              </a:spcAft>
              <a:buClr>
                <a:schemeClr val="dk1"/>
              </a:buClr>
              <a:buSzPct val="100000"/>
              <a:buChar char="●"/>
            </a:pPr>
            <a:r>
              <a:rPr lang="en" sz="2040">
                <a:solidFill>
                  <a:schemeClr val="dk1"/>
                </a:solidFill>
              </a:rPr>
              <a:t>The information gathering process was conducted via review of the documentation available in the website of ABC.</a:t>
            </a:r>
            <a:endParaRPr sz="2040">
              <a:solidFill>
                <a:schemeClr val="dk1"/>
              </a:solidFill>
            </a:endParaRPr>
          </a:p>
          <a:p>
            <a:pPr marL="457200" lvl="0" indent="-309582" algn="l" rtl="0">
              <a:lnSpc>
                <a:spcPct val="150000"/>
              </a:lnSpc>
              <a:spcBef>
                <a:spcPts val="0"/>
              </a:spcBef>
              <a:spcAft>
                <a:spcPts val="0"/>
              </a:spcAft>
              <a:buClr>
                <a:schemeClr val="dk1"/>
              </a:buClr>
              <a:buSzPct val="100000"/>
              <a:buChar char="●"/>
            </a:pPr>
            <a:r>
              <a:rPr lang="en" sz="2040">
                <a:solidFill>
                  <a:schemeClr val="dk1"/>
                </a:solidFill>
              </a:rPr>
              <a:t>Clear descriptions of the existing systems, users interactions, system integrity, network diagrams and operational manuals related to email security system. </a:t>
            </a:r>
            <a:endParaRPr sz="2040">
              <a:solidFill>
                <a:schemeClr val="dk1"/>
              </a:solidFill>
            </a:endParaRPr>
          </a:p>
          <a:p>
            <a:pPr marL="457200" lvl="0" indent="-309582" algn="l" rtl="0">
              <a:lnSpc>
                <a:spcPct val="150000"/>
              </a:lnSpc>
              <a:spcBef>
                <a:spcPts val="0"/>
              </a:spcBef>
              <a:spcAft>
                <a:spcPts val="0"/>
              </a:spcAft>
              <a:buClr>
                <a:schemeClr val="dk1"/>
              </a:buClr>
              <a:buSzPct val="100000"/>
              <a:buChar char="●"/>
            </a:pPr>
            <a:r>
              <a:rPr lang="en" sz="2040">
                <a:solidFill>
                  <a:schemeClr val="dk1"/>
                </a:solidFill>
              </a:rPr>
              <a:t>While looking at the documentation, we had the questions recommended by the National Institute of Standards and Technology as a reference in mind to help us extract the right information. </a:t>
            </a:r>
            <a:endParaRPr sz="2040">
              <a:solidFill>
                <a:schemeClr val="dk1"/>
              </a:solidFill>
            </a:endParaRPr>
          </a:p>
          <a:p>
            <a:pPr marL="457200" lvl="0" indent="-309582" algn="l" rtl="0">
              <a:lnSpc>
                <a:spcPct val="150000"/>
              </a:lnSpc>
              <a:spcBef>
                <a:spcPts val="0"/>
              </a:spcBef>
              <a:spcAft>
                <a:spcPts val="0"/>
              </a:spcAft>
              <a:buClr>
                <a:schemeClr val="dk1"/>
              </a:buClr>
              <a:buSzPct val="100000"/>
              <a:buChar char="●"/>
            </a:pPr>
            <a:r>
              <a:rPr lang="en" sz="2040">
                <a:solidFill>
                  <a:schemeClr val="dk1"/>
                </a:solidFill>
              </a:rPr>
              <a:t>Supporting diagrams and system architectures were part of the documentation and have been used in conducting the risk assessment.</a:t>
            </a:r>
            <a:endParaRPr sz="2040">
              <a:solidFill>
                <a:schemeClr val="dk1"/>
              </a:solidFill>
            </a:endParaRPr>
          </a:p>
          <a:p>
            <a:pPr marL="0" lvl="0" indent="0" algn="l" rtl="0">
              <a:spcBef>
                <a:spcPts val="1200"/>
              </a:spcBef>
              <a:spcAft>
                <a:spcPts val="1200"/>
              </a:spcAft>
              <a:buNone/>
            </a:pPr>
            <a:endParaRPr sz="1400" b="1">
              <a:solidFill>
                <a:schemeClr val="dk1"/>
              </a:solidFill>
            </a:endParaRPr>
          </a:p>
        </p:txBody>
      </p:sp>
      <p:sp>
        <p:nvSpPr>
          <p:cNvPr id="122" name="Google Shape;122;p19"/>
          <p:cNvSpPr txBox="1"/>
          <p:nvPr/>
        </p:nvSpPr>
        <p:spPr>
          <a:xfrm>
            <a:off x="2252075" y="2661075"/>
            <a:ext cx="3419700" cy="435300"/>
          </a:xfrm>
          <a:prstGeom prst="rect">
            <a:avLst/>
          </a:prstGeom>
          <a:solidFill>
            <a:srgbClr val="FFF2CC"/>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b="1" dirty="0">
                <a:solidFill>
                  <a:schemeClr val="dk1"/>
                </a:solidFill>
                <a:latin typeface="Old Standard TT"/>
                <a:ea typeface="Old Standard TT"/>
                <a:cs typeface="Old Standard TT"/>
                <a:sym typeface="Old Standard TT"/>
              </a:rPr>
              <a:t>Data Collection and Documentation</a:t>
            </a:r>
            <a:endParaRPr sz="1600" b="1" dirty="0">
              <a:solidFill>
                <a:schemeClr val="dk1"/>
              </a:solidFill>
              <a:latin typeface="Old Standard TT"/>
              <a:ea typeface="Old Standard TT"/>
              <a:cs typeface="Old Standard TT"/>
              <a:sym typeface="Old Standard TT"/>
            </a:endParaRPr>
          </a:p>
        </p:txBody>
      </p:sp>
      <p:sp>
        <p:nvSpPr>
          <p:cNvPr id="123" name="Google Shape;123;p19"/>
          <p:cNvSpPr txBox="1"/>
          <p:nvPr/>
        </p:nvSpPr>
        <p:spPr>
          <a:xfrm>
            <a:off x="139400" y="3096375"/>
            <a:ext cx="8738700" cy="1959000"/>
          </a:xfrm>
          <a:prstGeom prst="rect">
            <a:avLst/>
          </a:prstGeom>
          <a:noFill/>
          <a:ln>
            <a:noFill/>
          </a:ln>
        </p:spPr>
        <p:txBody>
          <a:bodyPr spcFirstLastPara="1" wrap="square" lIns="91425" tIns="91425" rIns="91425" bIns="91425" anchor="t" anchorCtr="0">
            <a:noAutofit/>
          </a:bodyPr>
          <a:lstStyle/>
          <a:p>
            <a:pPr marL="457200" lvl="0" indent="-317500" algn="l" rtl="0">
              <a:lnSpc>
                <a:spcPct val="150000"/>
              </a:lnSpc>
              <a:spcBef>
                <a:spcPts val="1200"/>
              </a:spcBef>
              <a:spcAft>
                <a:spcPts val="0"/>
              </a:spcAft>
              <a:buClr>
                <a:schemeClr val="dk1"/>
              </a:buClr>
              <a:buSzPts val="1400"/>
              <a:buFont typeface="Old Standard TT"/>
              <a:buChar char="●"/>
            </a:pPr>
            <a:r>
              <a:rPr lang="en">
                <a:solidFill>
                  <a:schemeClr val="dk1"/>
                </a:solidFill>
                <a:latin typeface="Old Standard TT"/>
                <a:ea typeface="Old Standard TT"/>
                <a:cs typeface="Old Standard TT"/>
                <a:sym typeface="Old Standard TT"/>
              </a:rPr>
              <a:t>The data collection and documentation were tailored for business specifics.</a:t>
            </a:r>
            <a:endParaRPr>
              <a:solidFill>
                <a:schemeClr val="dk1"/>
              </a:solidFill>
              <a:latin typeface="Old Standard TT"/>
              <a:ea typeface="Old Standard TT"/>
              <a:cs typeface="Old Standard TT"/>
              <a:sym typeface="Old Standard TT"/>
            </a:endParaRPr>
          </a:p>
          <a:p>
            <a:pPr marL="457200" lvl="0" indent="-317500" algn="l" rtl="0">
              <a:lnSpc>
                <a:spcPct val="150000"/>
              </a:lnSpc>
              <a:spcBef>
                <a:spcPts val="0"/>
              </a:spcBef>
              <a:spcAft>
                <a:spcPts val="0"/>
              </a:spcAft>
              <a:buClr>
                <a:schemeClr val="dk1"/>
              </a:buClr>
              <a:buSzPts val="1400"/>
              <a:buFont typeface="Old Standard TT"/>
              <a:buChar char="●"/>
            </a:pPr>
            <a:r>
              <a:rPr lang="en">
                <a:solidFill>
                  <a:schemeClr val="dk1"/>
                </a:solidFill>
                <a:latin typeface="Old Standard TT"/>
                <a:ea typeface="Old Standard TT"/>
                <a:cs typeface="Old Standard TT"/>
                <a:sym typeface="Old Standard TT"/>
              </a:rPr>
              <a:t>Captured insights related to current procedures, controls, user access processes, system integrity, database administration, and audit. </a:t>
            </a:r>
            <a:endParaRPr>
              <a:solidFill>
                <a:schemeClr val="dk1"/>
              </a:solidFill>
              <a:latin typeface="Old Standard TT"/>
              <a:ea typeface="Old Standard TT"/>
              <a:cs typeface="Old Standard TT"/>
              <a:sym typeface="Old Standard TT"/>
            </a:endParaRPr>
          </a:p>
          <a:p>
            <a:pPr marL="457200" lvl="0" indent="-317500" algn="l" rtl="0">
              <a:lnSpc>
                <a:spcPct val="150000"/>
              </a:lnSpc>
              <a:spcBef>
                <a:spcPts val="0"/>
              </a:spcBef>
              <a:spcAft>
                <a:spcPts val="0"/>
              </a:spcAft>
              <a:buClr>
                <a:schemeClr val="dk1"/>
              </a:buClr>
              <a:buSzPts val="1400"/>
              <a:buFont typeface="Old Standard TT"/>
              <a:buChar char="●"/>
            </a:pPr>
            <a:r>
              <a:rPr lang="en">
                <a:solidFill>
                  <a:schemeClr val="dk1"/>
                </a:solidFill>
                <a:latin typeface="Old Standard TT"/>
                <a:ea typeface="Old Standard TT"/>
                <a:cs typeface="Old Standard TT"/>
                <a:sym typeface="Old Standard TT"/>
              </a:rPr>
              <a:t>Supporting documentation and flowcharts were foundational for the risk assessment.</a:t>
            </a:r>
            <a:endParaRPr>
              <a:solidFill>
                <a:schemeClr val="dk1"/>
              </a:solidFill>
              <a:latin typeface="Old Standard TT"/>
              <a:ea typeface="Old Standard TT"/>
              <a:cs typeface="Old Standard TT"/>
              <a:sym typeface="Old Standard TT"/>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20"/>
          <p:cNvSpPr txBox="1">
            <a:spLocks noGrp="1"/>
          </p:cNvSpPr>
          <p:nvPr>
            <p:ph type="title"/>
          </p:nvPr>
        </p:nvSpPr>
        <p:spPr>
          <a:xfrm>
            <a:off x="2789758" y="77249"/>
            <a:ext cx="4401600" cy="435300"/>
          </a:xfrm>
          <a:prstGeom prst="rect">
            <a:avLst/>
          </a:prstGeom>
          <a:solidFill>
            <a:srgbClr val="FFF2CC"/>
          </a:solidFill>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1600" b="1" dirty="0"/>
              <a:t>Risk Matrix Development and Assessment</a:t>
            </a:r>
            <a:endParaRPr sz="1600" b="1" dirty="0"/>
          </a:p>
        </p:txBody>
      </p:sp>
      <p:sp>
        <p:nvSpPr>
          <p:cNvPr id="129" name="Google Shape;129;p20"/>
          <p:cNvSpPr txBox="1">
            <a:spLocks noGrp="1"/>
          </p:cNvSpPr>
          <p:nvPr>
            <p:ph type="body" idx="1"/>
          </p:nvPr>
        </p:nvSpPr>
        <p:spPr>
          <a:xfrm>
            <a:off x="91575" y="396725"/>
            <a:ext cx="8955300" cy="4585200"/>
          </a:xfrm>
          <a:prstGeom prst="rect">
            <a:avLst/>
          </a:prstGeom>
        </p:spPr>
        <p:txBody>
          <a:bodyPr spcFirstLastPara="1" wrap="square" lIns="91425" tIns="91425" rIns="91425" bIns="91425" anchor="t" anchorCtr="0">
            <a:noAutofit/>
          </a:bodyPr>
          <a:lstStyle/>
          <a:p>
            <a:pPr marL="457200" lvl="0" indent="-311464" algn="l" rtl="0">
              <a:lnSpc>
                <a:spcPct val="130000"/>
              </a:lnSpc>
              <a:spcBef>
                <a:spcPts val="1200"/>
              </a:spcBef>
              <a:spcAft>
                <a:spcPts val="0"/>
              </a:spcAft>
              <a:buClr>
                <a:schemeClr val="dk1"/>
              </a:buClr>
              <a:buSzPts val="1305"/>
              <a:buChar char="●"/>
            </a:pPr>
            <a:r>
              <a:rPr lang="en" sz="1304">
                <a:solidFill>
                  <a:schemeClr val="dk1"/>
                </a:solidFill>
              </a:rPr>
              <a:t>Following a detailed review of documentation, the team structured risk metrics based on potential threats and vulnerabilities associated with ABC email security system and process. </a:t>
            </a:r>
            <a:endParaRPr sz="1304">
              <a:solidFill>
                <a:schemeClr val="dk1"/>
              </a:solidFill>
            </a:endParaRPr>
          </a:p>
          <a:p>
            <a:pPr marL="457200" lvl="0" indent="0" algn="l" rtl="0">
              <a:lnSpc>
                <a:spcPct val="130000"/>
              </a:lnSpc>
              <a:spcBef>
                <a:spcPts val="1200"/>
              </a:spcBef>
              <a:spcAft>
                <a:spcPts val="0"/>
              </a:spcAft>
              <a:buNone/>
            </a:pPr>
            <a:endParaRPr sz="1304">
              <a:solidFill>
                <a:schemeClr val="dk1"/>
              </a:solidFill>
            </a:endParaRPr>
          </a:p>
          <a:p>
            <a:pPr marL="457200" lvl="0" indent="-311464" algn="l" rtl="0">
              <a:lnSpc>
                <a:spcPct val="130000"/>
              </a:lnSpc>
              <a:spcBef>
                <a:spcPts val="1200"/>
              </a:spcBef>
              <a:spcAft>
                <a:spcPts val="0"/>
              </a:spcAft>
              <a:buClr>
                <a:schemeClr val="dk1"/>
              </a:buClr>
              <a:buSzPts val="1305"/>
              <a:buChar char="●"/>
            </a:pPr>
            <a:r>
              <a:rPr lang="en" sz="1304">
                <a:solidFill>
                  <a:schemeClr val="dk1"/>
                </a:solidFill>
              </a:rPr>
              <a:t>All assets interacting with the ABC network, such as servers, terminals, controllers, software, and personnel were identified.</a:t>
            </a:r>
            <a:endParaRPr sz="1304">
              <a:solidFill>
                <a:schemeClr val="dk1"/>
              </a:solidFill>
            </a:endParaRPr>
          </a:p>
          <a:p>
            <a:pPr marL="0" lvl="0" indent="0" algn="l" rtl="0">
              <a:lnSpc>
                <a:spcPct val="130000"/>
              </a:lnSpc>
              <a:spcBef>
                <a:spcPts val="1200"/>
              </a:spcBef>
              <a:spcAft>
                <a:spcPts val="0"/>
              </a:spcAft>
              <a:buNone/>
            </a:pPr>
            <a:endParaRPr sz="1304">
              <a:solidFill>
                <a:schemeClr val="dk1"/>
              </a:solidFill>
            </a:endParaRPr>
          </a:p>
          <a:p>
            <a:pPr marL="457200" lvl="0" indent="-311464" algn="l" rtl="0">
              <a:lnSpc>
                <a:spcPct val="130000"/>
              </a:lnSpc>
              <a:spcBef>
                <a:spcPts val="1200"/>
              </a:spcBef>
              <a:spcAft>
                <a:spcPts val="0"/>
              </a:spcAft>
              <a:buClr>
                <a:schemeClr val="dk1"/>
              </a:buClr>
              <a:buSzPts val="1305"/>
              <a:buChar char="●"/>
            </a:pPr>
            <a:r>
              <a:rPr lang="en" sz="1304">
                <a:solidFill>
                  <a:schemeClr val="dk1"/>
                </a:solidFill>
              </a:rPr>
              <a:t> Each asset impacted had identified threats and vulnerabilities, and a risk score was assigned based on the severity and probability (likelihood) of occurrence. </a:t>
            </a:r>
            <a:endParaRPr sz="1304">
              <a:solidFill>
                <a:schemeClr val="dk1"/>
              </a:solidFill>
            </a:endParaRPr>
          </a:p>
          <a:p>
            <a:pPr marL="0" lvl="0" indent="0" algn="l" rtl="0">
              <a:lnSpc>
                <a:spcPct val="130000"/>
              </a:lnSpc>
              <a:spcBef>
                <a:spcPts val="1200"/>
              </a:spcBef>
              <a:spcAft>
                <a:spcPts val="0"/>
              </a:spcAft>
              <a:buNone/>
            </a:pPr>
            <a:endParaRPr sz="1304">
              <a:solidFill>
                <a:schemeClr val="dk1"/>
              </a:solidFill>
            </a:endParaRPr>
          </a:p>
          <a:p>
            <a:pPr marL="457200" lvl="0" indent="-342900" algn="l" rtl="0">
              <a:lnSpc>
                <a:spcPct val="130000"/>
              </a:lnSpc>
              <a:spcBef>
                <a:spcPts val="1200"/>
              </a:spcBef>
              <a:spcAft>
                <a:spcPts val="0"/>
              </a:spcAft>
              <a:buClr>
                <a:schemeClr val="dk1"/>
              </a:buClr>
              <a:buSzPts val="1800"/>
              <a:buChar char="●"/>
            </a:pPr>
            <a:r>
              <a:rPr lang="en" sz="1304">
                <a:solidFill>
                  <a:schemeClr val="dk1"/>
                </a:solidFill>
              </a:rPr>
              <a:t>Subsequently, the team compiled findings and constructed a matrix to document and rate the potential severity of each identified threat.</a:t>
            </a:r>
            <a:r>
              <a:rPr lang="en" sz="1130">
                <a:solidFill>
                  <a:schemeClr val="dk1"/>
                </a:solidFill>
              </a:rPr>
              <a:t> </a:t>
            </a:r>
            <a:endParaRPr sz="1130">
              <a:solidFill>
                <a:schemeClr val="dk1"/>
              </a:solidFill>
            </a:endParaRPr>
          </a:p>
          <a:p>
            <a:pPr marL="0" lvl="0" indent="0" algn="l" rtl="0">
              <a:lnSpc>
                <a:spcPct val="95000"/>
              </a:lnSpc>
              <a:spcBef>
                <a:spcPts val="1200"/>
              </a:spcBef>
              <a:spcAft>
                <a:spcPts val="1200"/>
              </a:spcAft>
              <a:buSzPts val="852"/>
              <a:buNone/>
            </a:pPr>
            <a:endParaRPr sz="1581">
              <a:solidFill>
                <a:schemeClr val="dk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21"/>
          <p:cNvSpPr txBox="1">
            <a:spLocks noGrp="1"/>
          </p:cNvSpPr>
          <p:nvPr>
            <p:ph type="title"/>
          </p:nvPr>
        </p:nvSpPr>
        <p:spPr>
          <a:xfrm>
            <a:off x="2590950" y="-13875"/>
            <a:ext cx="2816700" cy="435300"/>
          </a:xfrm>
          <a:prstGeom prst="rect">
            <a:avLst/>
          </a:prstGeom>
          <a:solidFill>
            <a:srgbClr val="FFF2CC"/>
          </a:solidFill>
        </p:spPr>
        <p:txBody>
          <a:bodyPr spcFirstLastPara="1" wrap="square" lIns="91425" tIns="91425" rIns="91425" bIns="91425" anchor="t" anchorCtr="0">
            <a:normAutofit/>
          </a:bodyPr>
          <a:lstStyle/>
          <a:p>
            <a:pPr marL="0" lvl="0" indent="0" algn="l" rtl="0">
              <a:spcBef>
                <a:spcPts val="0"/>
              </a:spcBef>
              <a:spcAft>
                <a:spcPts val="0"/>
              </a:spcAft>
              <a:buSzPts val="990"/>
              <a:buNone/>
            </a:pPr>
            <a:r>
              <a:rPr lang="en" sz="1620" b="1"/>
              <a:t>Risk Scoring Classification</a:t>
            </a:r>
            <a:endParaRPr sz="1620" b="1"/>
          </a:p>
        </p:txBody>
      </p:sp>
      <p:pic>
        <p:nvPicPr>
          <p:cNvPr id="135" name="Google Shape;135;p21"/>
          <p:cNvPicPr preferRelativeResize="0"/>
          <p:nvPr/>
        </p:nvPicPr>
        <p:blipFill>
          <a:blip r:embed="rId3">
            <a:alphaModFix/>
          </a:blip>
          <a:stretch>
            <a:fillRect/>
          </a:stretch>
        </p:blipFill>
        <p:spPr>
          <a:xfrm>
            <a:off x="88050" y="562700"/>
            <a:ext cx="6574275" cy="2214025"/>
          </a:xfrm>
          <a:prstGeom prst="rect">
            <a:avLst/>
          </a:prstGeom>
          <a:noFill/>
          <a:ln>
            <a:noFill/>
          </a:ln>
        </p:spPr>
      </p:pic>
      <p:pic>
        <p:nvPicPr>
          <p:cNvPr id="136" name="Google Shape;136;p21"/>
          <p:cNvPicPr preferRelativeResize="0"/>
          <p:nvPr/>
        </p:nvPicPr>
        <p:blipFill>
          <a:blip r:embed="rId4">
            <a:alphaModFix/>
          </a:blip>
          <a:stretch>
            <a:fillRect/>
          </a:stretch>
        </p:blipFill>
        <p:spPr>
          <a:xfrm>
            <a:off x="212132" y="2918000"/>
            <a:ext cx="6340151" cy="1878375"/>
          </a:xfrm>
          <a:prstGeom prst="rect">
            <a:avLst/>
          </a:prstGeom>
          <a:noFill/>
          <a:ln>
            <a:noFill/>
          </a:ln>
        </p:spPr>
      </p:pic>
    </p:spTree>
  </p:cSld>
  <p:clrMapOvr>
    <a:masterClrMapping/>
  </p:clrMapOvr>
</p:sld>
</file>

<file path=ppt/theme/theme1.xml><?xml version="1.0" encoding="utf-8"?>
<a:theme xmlns:a="http://schemas.openxmlformats.org/drawingml/2006/main" name="Paperback">
  <a:themeElements>
    <a:clrScheme name="Paperback">
      <a:dk1>
        <a:srgbClr val="000000"/>
      </a:dk1>
      <a:lt1>
        <a:srgbClr val="FFFFFF"/>
      </a:lt1>
      <a:dk2>
        <a:srgbClr val="00695C"/>
      </a:dk2>
      <a:lt2>
        <a:srgbClr val="26A69A"/>
      </a:lt2>
      <a:accent1>
        <a:srgbClr val="FFFBF0"/>
      </a:accent1>
      <a:accent2>
        <a:srgbClr val="B7B7B7"/>
      </a:accent2>
      <a:accent3>
        <a:srgbClr val="FB8C00"/>
      </a:accent3>
      <a:accent4>
        <a:srgbClr val="80CBC4"/>
      </a:accent4>
      <a:accent5>
        <a:srgbClr val="AF4345"/>
      </a:accent5>
      <a:accent6>
        <a:srgbClr val="F58F8F"/>
      </a:accent6>
      <a:hlink>
        <a:srgbClr val="AF4345"/>
      </a:hlink>
      <a:folHlink>
        <a:srgbClr val="AF434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2300</Words>
  <Application>Microsoft Office PowerPoint</Application>
  <PresentationFormat>On-screen Show (16:9)</PresentationFormat>
  <Paragraphs>259</Paragraphs>
  <Slides>28</Slides>
  <Notes>28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28</vt:i4>
      </vt:variant>
    </vt:vector>
  </HeadingPairs>
  <TitlesOfParts>
    <vt:vector size="32" baseType="lpstr">
      <vt:lpstr>Old Standard TT</vt:lpstr>
      <vt:lpstr>Arial</vt:lpstr>
      <vt:lpstr>Roboto</vt:lpstr>
      <vt:lpstr>Paperback</vt:lpstr>
      <vt:lpstr>MISY 650 : Security and Control </vt:lpstr>
      <vt:lpstr>About “ABC”</vt:lpstr>
      <vt:lpstr>Executive Summary</vt:lpstr>
      <vt:lpstr>ABC’s Behavioral AI Engine</vt:lpstr>
      <vt:lpstr>Scope</vt:lpstr>
      <vt:lpstr>Risk Assessment Approach</vt:lpstr>
      <vt:lpstr>Initial Assessment</vt:lpstr>
      <vt:lpstr>Risk Matrix Development and Assessment</vt:lpstr>
      <vt:lpstr>Risk Scoring Classification</vt:lpstr>
      <vt:lpstr>Risk Scoring Classification</vt:lpstr>
      <vt:lpstr>Risk - Level Metrics and Classification</vt:lpstr>
      <vt:lpstr>System Characterization</vt:lpstr>
      <vt:lpstr>System Characterization</vt:lpstr>
      <vt:lpstr>Threat Statement</vt:lpstr>
      <vt:lpstr>Threat Statement</vt:lpstr>
      <vt:lpstr>       Risk Assessment Results</vt:lpstr>
      <vt:lpstr>       Risk Assessment Results</vt:lpstr>
      <vt:lpstr>Appendix A      Process flow chart</vt:lpstr>
      <vt:lpstr>PowerPoint Presentation</vt:lpstr>
      <vt:lpstr>PowerPoint Presentation</vt:lpstr>
      <vt:lpstr>Appendix B     Risk table</vt:lpstr>
      <vt:lpstr>PowerPoint Presentation</vt:lpstr>
      <vt:lpstr>PowerPoint Presentation</vt:lpstr>
      <vt:lpstr>Explanation : Security System Components </vt:lpstr>
      <vt:lpstr>Explanation</vt:lpstr>
      <vt:lpstr>PowerPoint Presentation</vt:lpstr>
      <vt:lpstr>Conclusion</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MISY 650 : Security and Control </dc:title>
  <dc:creator>Shailendra</dc:creator>
  <cp:lastModifiedBy>Shailendra Rathore</cp:lastModifiedBy>
  <cp:revision>1</cp:revision>
  <dcterms:modified xsi:type="dcterms:W3CDTF">2023-11-30T21:10:23Z</dcterms:modified>
</cp:coreProperties>
</file>